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457" r:id="rId2"/>
    <p:sldId id="458" r:id="rId3"/>
    <p:sldId id="459" r:id="rId4"/>
    <p:sldId id="460" r:id="rId5"/>
    <p:sldId id="461" r:id="rId6"/>
    <p:sldId id="462" r:id="rId7"/>
    <p:sldId id="463" r:id="rId8"/>
    <p:sldId id="464" r:id="rId9"/>
    <p:sldId id="465" r:id="rId10"/>
    <p:sldId id="466" r:id="rId11"/>
    <p:sldId id="467" r:id="rId12"/>
    <p:sldId id="468" r:id="rId13"/>
    <p:sldId id="469" r:id="rId14"/>
    <p:sldId id="470" r:id="rId15"/>
    <p:sldId id="471" r:id="rId16"/>
    <p:sldId id="472" r:id="rId17"/>
    <p:sldId id="473" r:id="rId18"/>
    <p:sldId id="474" r:id="rId19"/>
    <p:sldId id="475" r:id="rId20"/>
    <p:sldId id="476" r:id="rId21"/>
    <p:sldId id="477" r:id="rId22"/>
    <p:sldId id="478" r:id="rId23"/>
    <p:sldId id="479" r:id="rId24"/>
    <p:sldId id="480" r:id="rId25"/>
    <p:sldId id="481" r:id="rId26"/>
    <p:sldId id="482" r:id="rId27"/>
    <p:sldId id="483" r:id="rId28"/>
    <p:sldId id="484" r:id="rId29"/>
    <p:sldId id="485" r:id="rId30"/>
    <p:sldId id="486" r:id="rId31"/>
    <p:sldId id="487" r:id="rId32"/>
    <p:sldId id="488" r:id="rId33"/>
    <p:sldId id="489" r:id="rId34"/>
    <p:sldId id="490" r:id="rId35"/>
    <p:sldId id="491" r:id="rId36"/>
    <p:sldId id="492" r:id="rId37"/>
    <p:sldId id="493" r:id="rId38"/>
    <p:sldId id="494" r:id="rId39"/>
    <p:sldId id="495" r:id="rId40"/>
    <p:sldId id="497" r:id="rId41"/>
    <p:sldId id="496" r:id="rId42"/>
    <p:sldId id="498" r:id="rId43"/>
    <p:sldId id="499" r:id="rId44"/>
    <p:sldId id="500" r:id="rId45"/>
    <p:sldId id="501" r:id="rId46"/>
    <p:sldId id="502" r:id="rId47"/>
    <p:sldId id="503" r:id="rId48"/>
    <p:sldId id="504" r:id="rId49"/>
    <p:sldId id="505" r:id="rId50"/>
    <p:sldId id="507" r:id="rId5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99" autoAdjust="0"/>
    <p:restoredTop sz="94933" autoAdjust="0"/>
  </p:normalViewPr>
  <p:slideViewPr>
    <p:cSldViewPr snapToGrid="0">
      <p:cViewPr varScale="1">
        <p:scale>
          <a:sx n="83" d="100"/>
          <a:sy n="83" d="100"/>
        </p:scale>
        <p:origin x="733" y="7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495CE5-4AEC-4C39-AF5C-02B05A584003}" type="doc">
      <dgm:prSet loTypeId="urn:microsoft.com/office/officeart/2005/8/layout/radial6" loCatId="cycle" qsTypeId="urn:microsoft.com/office/officeart/2005/8/quickstyle/simple1" qsCatId="simple" csTypeId="urn:microsoft.com/office/officeart/2005/8/colors/colorful1" csCatId="colorful" phldr="1"/>
      <dgm:spPr/>
      <dgm:t>
        <a:bodyPr/>
        <a:lstStyle/>
        <a:p>
          <a:endParaRPr kumimoji="1" lang="ja-JP" altLang="en-US"/>
        </a:p>
      </dgm:t>
    </dgm:pt>
    <dgm:pt modelId="{19F80315-5157-439B-957C-4D825977D235}">
      <dgm:prSet phldrT="[テキスト]"/>
      <dgm:spPr/>
      <dgm:t>
        <a:bodyPr/>
        <a:lstStyle/>
        <a:p>
          <a:r>
            <a:rPr kumimoji="1" lang="en-US" altLang="ja-JP" b="1" dirty="0"/>
            <a:t>SFA</a:t>
          </a:r>
          <a:endParaRPr kumimoji="1" lang="ja-JP" altLang="en-US" b="1" dirty="0"/>
        </a:p>
      </dgm:t>
    </dgm:pt>
    <dgm:pt modelId="{79B773AC-2DF3-4AB6-AC83-60BD9000675A}" type="parTrans" cxnId="{EFDE3864-CCE3-4E49-9C33-6A8A0A5EB47B}">
      <dgm:prSet/>
      <dgm:spPr/>
      <dgm:t>
        <a:bodyPr/>
        <a:lstStyle/>
        <a:p>
          <a:endParaRPr kumimoji="1" lang="ja-JP" altLang="en-US" b="1"/>
        </a:p>
      </dgm:t>
    </dgm:pt>
    <dgm:pt modelId="{00E2E6DD-AA5D-40A2-B017-6983C1BD592B}" type="sibTrans" cxnId="{EFDE3864-CCE3-4E49-9C33-6A8A0A5EB47B}">
      <dgm:prSet/>
      <dgm:spPr/>
      <dgm:t>
        <a:bodyPr/>
        <a:lstStyle/>
        <a:p>
          <a:endParaRPr kumimoji="1" lang="ja-JP" altLang="en-US" b="1"/>
        </a:p>
      </dgm:t>
    </dgm:pt>
    <dgm:pt modelId="{DF1D8385-B400-4197-908F-EBC3069DB813}">
      <dgm:prSet phldrT="[テキスト]"/>
      <dgm:spPr/>
      <dgm:t>
        <a:bodyPr/>
        <a:lstStyle/>
        <a:p>
          <a:r>
            <a:rPr kumimoji="1" lang="ja-JP" altLang="en-US" b="1" dirty="0"/>
            <a:t>案件管理</a:t>
          </a:r>
        </a:p>
      </dgm:t>
    </dgm:pt>
    <dgm:pt modelId="{182EF42F-E76E-484E-9AB0-170154AE8AED}" type="parTrans" cxnId="{187FCFE1-B06B-45B5-80A2-4AE9095B3304}">
      <dgm:prSet/>
      <dgm:spPr/>
      <dgm:t>
        <a:bodyPr/>
        <a:lstStyle/>
        <a:p>
          <a:endParaRPr kumimoji="1" lang="ja-JP" altLang="en-US" b="1"/>
        </a:p>
      </dgm:t>
    </dgm:pt>
    <dgm:pt modelId="{EF9DD443-B2AF-426F-8AEC-87FE3D1CE72E}" type="sibTrans" cxnId="{187FCFE1-B06B-45B5-80A2-4AE9095B3304}">
      <dgm:prSet/>
      <dgm:spPr/>
      <dgm:t>
        <a:bodyPr/>
        <a:lstStyle/>
        <a:p>
          <a:endParaRPr kumimoji="1" lang="ja-JP" altLang="en-US" b="1"/>
        </a:p>
      </dgm:t>
    </dgm:pt>
    <dgm:pt modelId="{E334EAF9-A563-4BA3-8818-9801169A8697}">
      <dgm:prSet phldrT="[テキスト]"/>
      <dgm:spPr/>
      <dgm:t>
        <a:bodyPr/>
        <a:lstStyle/>
        <a:p>
          <a:r>
            <a:rPr kumimoji="1" lang="ja-JP" altLang="en-US" b="1" dirty="0"/>
            <a:t>商談管理</a:t>
          </a:r>
        </a:p>
      </dgm:t>
    </dgm:pt>
    <dgm:pt modelId="{7C18CB75-5043-4E8A-9D67-2B8BD274D87C}" type="parTrans" cxnId="{DA09B8DF-589C-4885-A75E-8F616938CD2E}">
      <dgm:prSet/>
      <dgm:spPr/>
      <dgm:t>
        <a:bodyPr/>
        <a:lstStyle/>
        <a:p>
          <a:endParaRPr kumimoji="1" lang="ja-JP" altLang="en-US" b="1"/>
        </a:p>
      </dgm:t>
    </dgm:pt>
    <dgm:pt modelId="{7239ABDA-8611-4969-B94F-40DF091D10F7}" type="sibTrans" cxnId="{DA09B8DF-589C-4885-A75E-8F616938CD2E}">
      <dgm:prSet/>
      <dgm:spPr/>
      <dgm:t>
        <a:bodyPr/>
        <a:lstStyle/>
        <a:p>
          <a:endParaRPr kumimoji="1" lang="ja-JP" altLang="en-US" b="1"/>
        </a:p>
      </dgm:t>
    </dgm:pt>
    <dgm:pt modelId="{0146FAB6-7EB1-4D0E-9DF7-AAC71EDB2EBD}">
      <dgm:prSet phldrT="[テキスト]"/>
      <dgm:spPr/>
      <dgm:t>
        <a:bodyPr/>
        <a:lstStyle/>
        <a:p>
          <a:r>
            <a:rPr kumimoji="1" lang="ja-JP" altLang="en-US" b="1" dirty="0"/>
            <a:t>営業進捗管理</a:t>
          </a:r>
        </a:p>
      </dgm:t>
    </dgm:pt>
    <dgm:pt modelId="{C72C1BFA-DE3E-4E00-A943-238BB683D743}" type="parTrans" cxnId="{B1E53104-07D7-4C5F-B813-B0D752AB9D15}">
      <dgm:prSet/>
      <dgm:spPr/>
      <dgm:t>
        <a:bodyPr/>
        <a:lstStyle/>
        <a:p>
          <a:endParaRPr kumimoji="1" lang="ja-JP" altLang="en-US" b="1"/>
        </a:p>
      </dgm:t>
    </dgm:pt>
    <dgm:pt modelId="{2B83E1FF-47D4-4FEE-AD90-03E98F220A98}" type="sibTrans" cxnId="{B1E53104-07D7-4C5F-B813-B0D752AB9D15}">
      <dgm:prSet/>
      <dgm:spPr/>
      <dgm:t>
        <a:bodyPr/>
        <a:lstStyle/>
        <a:p>
          <a:endParaRPr kumimoji="1" lang="ja-JP" altLang="en-US" b="1"/>
        </a:p>
      </dgm:t>
    </dgm:pt>
    <dgm:pt modelId="{D1D8C207-2B52-4A81-B56B-6AACB4FB0D73}">
      <dgm:prSet phldrT="[テキスト]"/>
      <dgm:spPr/>
      <dgm:t>
        <a:bodyPr/>
        <a:lstStyle/>
        <a:p>
          <a:r>
            <a:rPr kumimoji="1" lang="ja-JP" altLang="en-US" b="1" dirty="0"/>
            <a:t>営業員　管理</a:t>
          </a:r>
        </a:p>
      </dgm:t>
    </dgm:pt>
    <dgm:pt modelId="{9A4C7E50-43DC-4BDF-995B-272E2BD9AEE5}" type="parTrans" cxnId="{AE49FCB5-6915-4901-9586-56B78A1462C6}">
      <dgm:prSet/>
      <dgm:spPr/>
      <dgm:t>
        <a:bodyPr/>
        <a:lstStyle/>
        <a:p>
          <a:endParaRPr kumimoji="1" lang="ja-JP" altLang="en-US" b="1"/>
        </a:p>
      </dgm:t>
    </dgm:pt>
    <dgm:pt modelId="{EBCEA007-22D7-40D2-87D1-D826532A857C}" type="sibTrans" cxnId="{AE49FCB5-6915-4901-9586-56B78A1462C6}">
      <dgm:prSet/>
      <dgm:spPr/>
      <dgm:t>
        <a:bodyPr/>
        <a:lstStyle/>
        <a:p>
          <a:endParaRPr kumimoji="1" lang="ja-JP" altLang="en-US" b="1"/>
        </a:p>
      </dgm:t>
    </dgm:pt>
    <dgm:pt modelId="{2E1D61E3-B916-49FC-BF42-01ECC11D0CCD}">
      <dgm:prSet phldrT="[テキスト]"/>
      <dgm:spPr/>
      <dgm:t>
        <a:bodyPr/>
        <a:lstStyle/>
        <a:p>
          <a:r>
            <a:rPr kumimoji="1" lang="ja-JP" altLang="en-US" b="1" dirty="0"/>
            <a:t>分析・レポート</a:t>
          </a:r>
        </a:p>
      </dgm:t>
    </dgm:pt>
    <dgm:pt modelId="{D41C310E-CB2D-49D5-820C-75F4D1DD208C}" type="parTrans" cxnId="{C0868A8F-D613-4B88-9F66-DBC2689AD50B}">
      <dgm:prSet/>
      <dgm:spPr/>
      <dgm:t>
        <a:bodyPr/>
        <a:lstStyle/>
        <a:p>
          <a:endParaRPr kumimoji="1" lang="ja-JP" altLang="en-US" b="1"/>
        </a:p>
      </dgm:t>
    </dgm:pt>
    <dgm:pt modelId="{898FB70F-8EF6-429A-98CD-62DA6C7812FB}" type="sibTrans" cxnId="{C0868A8F-D613-4B88-9F66-DBC2689AD50B}">
      <dgm:prSet/>
      <dgm:spPr/>
      <dgm:t>
        <a:bodyPr/>
        <a:lstStyle/>
        <a:p>
          <a:endParaRPr kumimoji="1" lang="ja-JP" altLang="en-US" b="1"/>
        </a:p>
      </dgm:t>
    </dgm:pt>
    <dgm:pt modelId="{81590372-1747-4E90-BBDB-857FFB5213A2}">
      <dgm:prSet phldrT="[テキスト]"/>
      <dgm:spPr/>
      <dgm:t>
        <a:bodyPr/>
        <a:lstStyle/>
        <a:p>
          <a:endParaRPr kumimoji="1" lang="ja-JP" altLang="en-US" b="1" dirty="0"/>
        </a:p>
      </dgm:t>
    </dgm:pt>
    <dgm:pt modelId="{039C5A2D-26C7-453F-925A-4A8168543DCB}" type="parTrans" cxnId="{37201CFC-6EAC-45C8-A1AD-272453172538}">
      <dgm:prSet/>
      <dgm:spPr/>
      <dgm:t>
        <a:bodyPr/>
        <a:lstStyle/>
        <a:p>
          <a:endParaRPr kumimoji="1" lang="ja-JP" altLang="en-US" b="1"/>
        </a:p>
      </dgm:t>
    </dgm:pt>
    <dgm:pt modelId="{223667BE-688A-4CBB-A144-72103FD4E036}" type="sibTrans" cxnId="{37201CFC-6EAC-45C8-A1AD-272453172538}">
      <dgm:prSet/>
      <dgm:spPr/>
      <dgm:t>
        <a:bodyPr/>
        <a:lstStyle/>
        <a:p>
          <a:endParaRPr kumimoji="1" lang="ja-JP" altLang="en-US" b="1"/>
        </a:p>
      </dgm:t>
    </dgm:pt>
    <dgm:pt modelId="{83EFE464-6A4E-489C-8A8D-3B345B5804BD}" type="pres">
      <dgm:prSet presAssocID="{ED495CE5-4AEC-4C39-AF5C-02B05A584003}" presName="Name0" presStyleCnt="0">
        <dgm:presLayoutVars>
          <dgm:chMax val="1"/>
          <dgm:dir/>
          <dgm:animLvl val="ctr"/>
          <dgm:resizeHandles val="exact"/>
        </dgm:presLayoutVars>
      </dgm:prSet>
      <dgm:spPr/>
    </dgm:pt>
    <dgm:pt modelId="{B065F4F7-F393-43D6-8B70-864A9007B806}" type="pres">
      <dgm:prSet presAssocID="{19F80315-5157-439B-957C-4D825977D235}" presName="centerShape" presStyleLbl="node0" presStyleIdx="0" presStyleCnt="1"/>
      <dgm:spPr/>
    </dgm:pt>
    <dgm:pt modelId="{C30DF62F-B86D-4297-80C1-47436B2D6C1C}" type="pres">
      <dgm:prSet presAssocID="{DF1D8385-B400-4197-908F-EBC3069DB813}" presName="node" presStyleLbl="node1" presStyleIdx="0" presStyleCnt="5">
        <dgm:presLayoutVars>
          <dgm:bulletEnabled val="1"/>
        </dgm:presLayoutVars>
      </dgm:prSet>
      <dgm:spPr/>
    </dgm:pt>
    <dgm:pt modelId="{255D7B12-FCDE-45AB-A8DE-D90EA3B69647}" type="pres">
      <dgm:prSet presAssocID="{DF1D8385-B400-4197-908F-EBC3069DB813}" presName="dummy" presStyleCnt="0"/>
      <dgm:spPr/>
    </dgm:pt>
    <dgm:pt modelId="{C1F4694A-B683-4BC7-9917-2D5521DE68BE}" type="pres">
      <dgm:prSet presAssocID="{EF9DD443-B2AF-426F-8AEC-87FE3D1CE72E}" presName="sibTrans" presStyleLbl="sibTrans2D1" presStyleIdx="0" presStyleCnt="5"/>
      <dgm:spPr/>
    </dgm:pt>
    <dgm:pt modelId="{57B836A4-C183-4EE0-A6D5-C0584DB294A6}" type="pres">
      <dgm:prSet presAssocID="{E334EAF9-A563-4BA3-8818-9801169A8697}" presName="node" presStyleLbl="node1" presStyleIdx="1" presStyleCnt="5">
        <dgm:presLayoutVars>
          <dgm:bulletEnabled val="1"/>
        </dgm:presLayoutVars>
      </dgm:prSet>
      <dgm:spPr/>
    </dgm:pt>
    <dgm:pt modelId="{8E638BF1-641A-4828-B6C4-DE4852DAF74C}" type="pres">
      <dgm:prSet presAssocID="{E334EAF9-A563-4BA3-8818-9801169A8697}" presName="dummy" presStyleCnt="0"/>
      <dgm:spPr/>
    </dgm:pt>
    <dgm:pt modelId="{925D9B59-ED40-4F0F-AC17-549D0972CB45}" type="pres">
      <dgm:prSet presAssocID="{7239ABDA-8611-4969-B94F-40DF091D10F7}" presName="sibTrans" presStyleLbl="sibTrans2D1" presStyleIdx="1" presStyleCnt="5"/>
      <dgm:spPr/>
    </dgm:pt>
    <dgm:pt modelId="{56C3B318-5866-4588-919C-9F8816F9991F}" type="pres">
      <dgm:prSet presAssocID="{0146FAB6-7EB1-4D0E-9DF7-AAC71EDB2EBD}" presName="node" presStyleLbl="node1" presStyleIdx="2" presStyleCnt="5">
        <dgm:presLayoutVars>
          <dgm:bulletEnabled val="1"/>
        </dgm:presLayoutVars>
      </dgm:prSet>
      <dgm:spPr/>
    </dgm:pt>
    <dgm:pt modelId="{A07FB506-980C-4760-8C33-A15138A65BF1}" type="pres">
      <dgm:prSet presAssocID="{0146FAB6-7EB1-4D0E-9DF7-AAC71EDB2EBD}" presName="dummy" presStyleCnt="0"/>
      <dgm:spPr/>
    </dgm:pt>
    <dgm:pt modelId="{FA30F7EC-D684-4253-B26C-7A89C1A2839C}" type="pres">
      <dgm:prSet presAssocID="{2B83E1FF-47D4-4FEE-AD90-03E98F220A98}" presName="sibTrans" presStyleLbl="sibTrans2D1" presStyleIdx="2" presStyleCnt="5"/>
      <dgm:spPr/>
    </dgm:pt>
    <dgm:pt modelId="{7E3D6305-D4BD-4946-905D-4C15BBB59745}" type="pres">
      <dgm:prSet presAssocID="{D1D8C207-2B52-4A81-B56B-6AACB4FB0D73}" presName="node" presStyleLbl="node1" presStyleIdx="3" presStyleCnt="5">
        <dgm:presLayoutVars>
          <dgm:bulletEnabled val="1"/>
        </dgm:presLayoutVars>
      </dgm:prSet>
      <dgm:spPr/>
    </dgm:pt>
    <dgm:pt modelId="{6374B433-0E4F-4824-9EED-2EA502C26A69}" type="pres">
      <dgm:prSet presAssocID="{D1D8C207-2B52-4A81-B56B-6AACB4FB0D73}" presName="dummy" presStyleCnt="0"/>
      <dgm:spPr/>
    </dgm:pt>
    <dgm:pt modelId="{FD363BAF-0784-43C9-978C-517924A72C0F}" type="pres">
      <dgm:prSet presAssocID="{EBCEA007-22D7-40D2-87D1-D826532A857C}" presName="sibTrans" presStyleLbl="sibTrans2D1" presStyleIdx="3" presStyleCnt="5"/>
      <dgm:spPr/>
    </dgm:pt>
    <dgm:pt modelId="{EDF11DA1-A3D4-4755-81AE-180845A8A239}" type="pres">
      <dgm:prSet presAssocID="{2E1D61E3-B916-49FC-BF42-01ECC11D0CCD}" presName="node" presStyleLbl="node1" presStyleIdx="4" presStyleCnt="5">
        <dgm:presLayoutVars>
          <dgm:bulletEnabled val="1"/>
        </dgm:presLayoutVars>
      </dgm:prSet>
      <dgm:spPr/>
    </dgm:pt>
    <dgm:pt modelId="{86B06027-BAFD-4E29-A09A-E3A1657369AA}" type="pres">
      <dgm:prSet presAssocID="{2E1D61E3-B916-49FC-BF42-01ECC11D0CCD}" presName="dummy" presStyleCnt="0"/>
      <dgm:spPr/>
    </dgm:pt>
    <dgm:pt modelId="{287A1B45-95DA-4935-AA88-E9CBC09C8862}" type="pres">
      <dgm:prSet presAssocID="{898FB70F-8EF6-429A-98CD-62DA6C7812FB}" presName="sibTrans" presStyleLbl="sibTrans2D1" presStyleIdx="4" presStyleCnt="5"/>
      <dgm:spPr/>
    </dgm:pt>
  </dgm:ptLst>
  <dgm:cxnLst>
    <dgm:cxn modelId="{B1E53104-07D7-4C5F-B813-B0D752AB9D15}" srcId="{19F80315-5157-439B-957C-4D825977D235}" destId="{0146FAB6-7EB1-4D0E-9DF7-AAC71EDB2EBD}" srcOrd="2" destOrd="0" parTransId="{C72C1BFA-DE3E-4E00-A943-238BB683D743}" sibTransId="{2B83E1FF-47D4-4FEE-AD90-03E98F220A98}"/>
    <dgm:cxn modelId="{F7AE790D-5A10-4FF4-8C17-74BA89D95439}" type="presOf" srcId="{2B83E1FF-47D4-4FEE-AD90-03E98F220A98}" destId="{FA30F7EC-D684-4253-B26C-7A89C1A2839C}" srcOrd="0" destOrd="0" presId="urn:microsoft.com/office/officeart/2005/8/layout/radial6"/>
    <dgm:cxn modelId="{C4101912-5E5B-418D-B88F-8C4E625BA52B}" type="presOf" srcId="{E334EAF9-A563-4BA3-8818-9801169A8697}" destId="{57B836A4-C183-4EE0-A6D5-C0584DB294A6}" srcOrd="0" destOrd="0" presId="urn:microsoft.com/office/officeart/2005/8/layout/radial6"/>
    <dgm:cxn modelId="{FE2FBA35-A992-4407-8192-90D6BA5CB215}" type="presOf" srcId="{19F80315-5157-439B-957C-4D825977D235}" destId="{B065F4F7-F393-43D6-8B70-864A9007B806}" srcOrd="0" destOrd="0" presId="urn:microsoft.com/office/officeart/2005/8/layout/radial6"/>
    <dgm:cxn modelId="{EFDE3864-CCE3-4E49-9C33-6A8A0A5EB47B}" srcId="{ED495CE5-4AEC-4C39-AF5C-02B05A584003}" destId="{19F80315-5157-439B-957C-4D825977D235}" srcOrd="0" destOrd="0" parTransId="{79B773AC-2DF3-4AB6-AC83-60BD9000675A}" sibTransId="{00E2E6DD-AA5D-40A2-B017-6983C1BD592B}"/>
    <dgm:cxn modelId="{D4F48452-7397-4F10-AFE6-CFA33EE05680}" type="presOf" srcId="{0146FAB6-7EB1-4D0E-9DF7-AAC71EDB2EBD}" destId="{56C3B318-5866-4588-919C-9F8816F9991F}" srcOrd="0" destOrd="0" presId="urn:microsoft.com/office/officeart/2005/8/layout/radial6"/>
    <dgm:cxn modelId="{E63E9352-E957-4EFA-A8BA-2118444B6BEE}" type="presOf" srcId="{D1D8C207-2B52-4A81-B56B-6AACB4FB0D73}" destId="{7E3D6305-D4BD-4946-905D-4C15BBB59745}" srcOrd="0" destOrd="0" presId="urn:microsoft.com/office/officeart/2005/8/layout/radial6"/>
    <dgm:cxn modelId="{69BF0354-1C30-4C54-85AB-B2AD4044041B}" type="presOf" srcId="{EBCEA007-22D7-40D2-87D1-D826532A857C}" destId="{FD363BAF-0784-43C9-978C-517924A72C0F}" srcOrd="0" destOrd="0" presId="urn:microsoft.com/office/officeart/2005/8/layout/radial6"/>
    <dgm:cxn modelId="{C0868A8F-D613-4B88-9F66-DBC2689AD50B}" srcId="{19F80315-5157-439B-957C-4D825977D235}" destId="{2E1D61E3-B916-49FC-BF42-01ECC11D0CCD}" srcOrd="4" destOrd="0" parTransId="{D41C310E-CB2D-49D5-820C-75F4D1DD208C}" sibTransId="{898FB70F-8EF6-429A-98CD-62DA6C7812FB}"/>
    <dgm:cxn modelId="{CD070490-750E-48D6-813F-9EE7BCF78330}" type="presOf" srcId="{EF9DD443-B2AF-426F-8AEC-87FE3D1CE72E}" destId="{C1F4694A-B683-4BC7-9917-2D5521DE68BE}" srcOrd="0" destOrd="0" presId="urn:microsoft.com/office/officeart/2005/8/layout/radial6"/>
    <dgm:cxn modelId="{AE49FCB5-6915-4901-9586-56B78A1462C6}" srcId="{19F80315-5157-439B-957C-4D825977D235}" destId="{D1D8C207-2B52-4A81-B56B-6AACB4FB0D73}" srcOrd="3" destOrd="0" parTransId="{9A4C7E50-43DC-4BDF-995B-272E2BD9AEE5}" sibTransId="{EBCEA007-22D7-40D2-87D1-D826532A857C}"/>
    <dgm:cxn modelId="{2DFA18BD-18B1-41F6-8973-E770F8D203F1}" type="presOf" srcId="{2E1D61E3-B916-49FC-BF42-01ECC11D0CCD}" destId="{EDF11DA1-A3D4-4755-81AE-180845A8A239}" srcOrd="0" destOrd="0" presId="urn:microsoft.com/office/officeart/2005/8/layout/radial6"/>
    <dgm:cxn modelId="{D558AEC9-9E13-4DDE-B726-7670E6B709D1}" type="presOf" srcId="{ED495CE5-4AEC-4C39-AF5C-02B05A584003}" destId="{83EFE464-6A4E-489C-8A8D-3B345B5804BD}" srcOrd="0" destOrd="0" presId="urn:microsoft.com/office/officeart/2005/8/layout/radial6"/>
    <dgm:cxn modelId="{0B9FE4CE-EE28-4B63-9F28-5EB15BB753E1}" type="presOf" srcId="{7239ABDA-8611-4969-B94F-40DF091D10F7}" destId="{925D9B59-ED40-4F0F-AC17-549D0972CB45}" srcOrd="0" destOrd="0" presId="urn:microsoft.com/office/officeart/2005/8/layout/radial6"/>
    <dgm:cxn modelId="{DA09B8DF-589C-4885-A75E-8F616938CD2E}" srcId="{19F80315-5157-439B-957C-4D825977D235}" destId="{E334EAF9-A563-4BA3-8818-9801169A8697}" srcOrd="1" destOrd="0" parTransId="{7C18CB75-5043-4E8A-9D67-2B8BD274D87C}" sibTransId="{7239ABDA-8611-4969-B94F-40DF091D10F7}"/>
    <dgm:cxn modelId="{187FCFE1-B06B-45B5-80A2-4AE9095B3304}" srcId="{19F80315-5157-439B-957C-4D825977D235}" destId="{DF1D8385-B400-4197-908F-EBC3069DB813}" srcOrd="0" destOrd="0" parTransId="{182EF42F-E76E-484E-9AB0-170154AE8AED}" sibTransId="{EF9DD443-B2AF-426F-8AEC-87FE3D1CE72E}"/>
    <dgm:cxn modelId="{F5A53CEF-5E1E-4ABE-8703-21C25CD7BB8E}" type="presOf" srcId="{DF1D8385-B400-4197-908F-EBC3069DB813}" destId="{C30DF62F-B86D-4297-80C1-47436B2D6C1C}" srcOrd="0" destOrd="0" presId="urn:microsoft.com/office/officeart/2005/8/layout/radial6"/>
    <dgm:cxn modelId="{37201CFC-6EAC-45C8-A1AD-272453172538}" srcId="{ED495CE5-4AEC-4C39-AF5C-02B05A584003}" destId="{81590372-1747-4E90-BBDB-857FFB5213A2}" srcOrd="1" destOrd="0" parTransId="{039C5A2D-26C7-453F-925A-4A8168543DCB}" sibTransId="{223667BE-688A-4CBB-A144-72103FD4E036}"/>
    <dgm:cxn modelId="{0ABE8AFC-AC59-4B44-B8C8-707816F55DDB}" type="presOf" srcId="{898FB70F-8EF6-429A-98CD-62DA6C7812FB}" destId="{287A1B45-95DA-4935-AA88-E9CBC09C8862}" srcOrd="0" destOrd="0" presId="urn:microsoft.com/office/officeart/2005/8/layout/radial6"/>
    <dgm:cxn modelId="{94621280-3FBD-4E1A-AE2D-730E5EAE0014}" type="presParOf" srcId="{83EFE464-6A4E-489C-8A8D-3B345B5804BD}" destId="{B065F4F7-F393-43D6-8B70-864A9007B806}" srcOrd="0" destOrd="0" presId="urn:microsoft.com/office/officeart/2005/8/layout/radial6"/>
    <dgm:cxn modelId="{D6E3700F-1491-4349-BD65-AF4AF43BD89D}" type="presParOf" srcId="{83EFE464-6A4E-489C-8A8D-3B345B5804BD}" destId="{C30DF62F-B86D-4297-80C1-47436B2D6C1C}" srcOrd="1" destOrd="0" presId="urn:microsoft.com/office/officeart/2005/8/layout/radial6"/>
    <dgm:cxn modelId="{032366DA-0FFA-4356-A98B-6F159D160070}" type="presParOf" srcId="{83EFE464-6A4E-489C-8A8D-3B345B5804BD}" destId="{255D7B12-FCDE-45AB-A8DE-D90EA3B69647}" srcOrd="2" destOrd="0" presId="urn:microsoft.com/office/officeart/2005/8/layout/radial6"/>
    <dgm:cxn modelId="{FDE5E421-482C-4214-B377-6A984A4A4D72}" type="presParOf" srcId="{83EFE464-6A4E-489C-8A8D-3B345B5804BD}" destId="{C1F4694A-B683-4BC7-9917-2D5521DE68BE}" srcOrd="3" destOrd="0" presId="urn:microsoft.com/office/officeart/2005/8/layout/radial6"/>
    <dgm:cxn modelId="{D930D3A6-21CF-4DBE-AED8-D1CF0C7554A6}" type="presParOf" srcId="{83EFE464-6A4E-489C-8A8D-3B345B5804BD}" destId="{57B836A4-C183-4EE0-A6D5-C0584DB294A6}" srcOrd="4" destOrd="0" presId="urn:microsoft.com/office/officeart/2005/8/layout/radial6"/>
    <dgm:cxn modelId="{69B929F7-4250-4F0E-BE3D-09EA94F3DF74}" type="presParOf" srcId="{83EFE464-6A4E-489C-8A8D-3B345B5804BD}" destId="{8E638BF1-641A-4828-B6C4-DE4852DAF74C}" srcOrd="5" destOrd="0" presId="urn:microsoft.com/office/officeart/2005/8/layout/radial6"/>
    <dgm:cxn modelId="{94ED6D7A-250C-438C-9B5A-5050768E451A}" type="presParOf" srcId="{83EFE464-6A4E-489C-8A8D-3B345B5804BD}" destId="{925D9B59-ED40-4F0F-AC17-549D0972CB45}" srcOrd="6" destOrd="0" presId="urn:microsoft.com/office/officeart/2005/8/layout/radial6"/>
    <dgm:cxn modelId="{7202EECD-8735-49D8-BB05-045012E4125C}" type="presParOf" srcId="{83EFE464-6A4E-489C-8A8D-3B345B5804BD}" destId="{56C3B318-5866-4588-919C-9F8816F9991F}" srcOrd="7" destOrd="0" presId="urn:microsoft.com/office/officeart/2005/8/layout/radial6"/>
    <dgm:cxn modelId="{7404DC0A-A179-4549-A5AB-423D3EE140A8}" type="presParOf" srcId="{83EFE464-6A4E-489C-8A8D-3B345B5804BD}" destId="{A07FB506-980C-4760-8C33-A15138A65BF1}" srcOrd="8" destOrd="0" presId="urn:microsoft.com/office/officeart/2005/8/layout/radial6"/>
    <dgm:cxn modelId="{C7F1CA00-B4B2-4DA0-A2B9-FDF454671729}" type="presParOf" srcId="{83EFE464-6A4E-489C-8A8D-3B345B5804BD}" destId="{FA30F7EC-D684-4253-B26C-7A89C1A2839C}" srcOrd="9" destOrd="0" presId="urn:microsoft.com/office/officeart/2005/8/layout/radial6"/>
    <dgm:cxn modelId="{2FB4E567-F9BD-40AA-B177-A08860B662CD}" type="presParOf" srcId="{83EFE464-6A4E-489C-8A8D-3B345B5804BD}" destId="{7E3D6305-D4BD-4946-905D-4C15BBB59745}" srcOrd="10" destOrd="0" presId="urn:microsoft.com/office/officeart/2005/8/layout/radial6"/>
    <dgm:cxn modelId="{D6CF2AFA-6AAC-4B24-8BB3-C277E38DC22C}" type="presParOf" srcId="{83EFE464-6A4E-489C-8A8D-3B345B5804BD}" destId="{6374B433-0E4F-4824-9EED-2EA502C26A69}" srcOrd="11" destOrd="0" presId="urn:microsoft.com/office/officeart/2005/8/layout/radial6"/>
    <dgm:cxn modelId="{2C97598A-DC02-49BE-9F24-58E242890ABA}" type="presParOf" srcId="{83EFE464-6A4E-489C-8A8D-3B345B5804BD}" destId="{FD363BAF-0784-43C9-978C-517924A72C0F}" srcOrd="12" destOrd="0" presId="urn:microsoft.com/office/officeart/2005/8/layout/radial6"/>
    <dgm:cxn modelId="{4684EA8A-68DF-4D23-B353-6C6AE7DE22DE}" type="presParOf" srcId="{83EFE464-6A4E-489C-8A8D-3B345B5804BD}" destId="{EDF11DA1-A3D4-4755-81AE-180845A8A239}" srcOrd="13" destOrd="0" presId="urn:microsoft.com/office/officeart/2005/8/layout/radial6"/>
    <dgm:cxn modelId="{9D39AEF2-4201-4F9C-9B84-8B24B2ECD0AF}" type="presParOf" srcId="{83EFE464-6A4E-489C-8A8D-3B345B5804BD}" destId="{86B06027-BAFD-4E29-A09A-E3A1657369AA}" srcOrd="14" destOrd="0" presId="urn:microsoft.com/office/officeart/2005/8/layout/radial6"/>
    <dgm:cxn modelId="{C36353DD-4A61-4808-9D16-113FD845DF54}" type="presParOf" srcId="{83EFE464-6A4E-489C-8A8D-3B345B5804BD}" destId="{287A1B45-95DA-4935-AA88-E9CBC09C8862}"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7A1B45-95DA-4935-AA88-E9CBC09C8862}">
      <dsp:nvSpPr>
        <dsp:cNvPr id="0" name=""/>
        <dsp:cNvSpPr/>
      </dsp:nvSpPr>
      <dsp:spPr>
        <a:xfrm>
          <a:off x="1425607" y="455069"/>
          <a:ext cx="3034885" cy="3034885"/>
        </a:xfrm>
        <a:prstGeom prst="blockArc">
          <a:avLst>
            <a:gd name="adj1" fmla="val 11880000"/>
            <a:gd name="adj2" fmla="val 16200000"/>
            <a:gd name="adj3" fmla="val 4639"/>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D363BAF-0784-43C9-978C-517924A72C0F}">
      <dsp:nvSpPr>
        <dsp:cNvPr id="0" name=""/>
        <dsp:cNvSpPr/>
      </dsp:nvSpPr>
      <dsp:spPr>
        <a:xfrm>
          <a:off x="1425607" y="455069"/>
          <a:ext cx="3034885" cy="3034885"/>
        </a:xfrm>
        <a:prstGeom prst="blockArc">
          <a:avLst>
            <a:gd name="adj1" fmla="val 7560000"/>
            <a:gd name="adj2" fmla="val 1188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30F7EC-D684-4253-B26C-7A89C1A2839C}">
      <dsp:nvSpPr>
        <dsp:cNvPr id="0" name=""/>
        <dsp:cNvSpPr/>
      </dsp:nvSpPr>
      <dsp:spPr>
        <a:xfrm>
          <a:off x="1425607" y="455069"/>
          <a:ext cx="3034885" cy="3034885"/>
        </a:xfrm>
        <a:prstGeom prst="blockArc">
          <a:avLst>
            <a:gd name="adj1" fmla="val 3240000"/>
            <a:gd name="adj2" fmla="val 7560000"/>
            <a:gd name="adj3" fmla="val 4639"/>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25D9B59-ED40-4F0F-AC17-549D0972CB45}">
      <dsp:nvSpPr>
        <dsp:cNvPr id="0" name=""/>
        <dsp:cNvSpPr/>
      </dsp:nvSpPr>
      <dsp:spPr>
        <a:xfrm>
          <a:off x="1425607" y="455069"/>
          <a:ext cx="3034885" cy="3034885"/>
        </a:xfrm>
        <a:prstGeom prst="blockArc">
          <a:avLst>
            <a:gd name="adj1" fmla="val 20520000"/>
            <a:gd name="adj2" fmla="val 3240000"/>
            <a:gd name="adj3" fmla="val 463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F4694A-B683-4BC7-9917-2D5521DE68BE}">
      <dsp:nvSpPr>
        <dsp:cNvPr id="0" name=""/>
        <dsp:cNvSpPr/>
      </dsp:nvSpPr>
      <dsp:spPr>
        <a:xfrm>
          <a:off x="1425607" y="455069"/>
          <a:ext cx="3034885" cy="3034885"/>
        </a:xfrm>
        <a:prstGeom prst="blockArc">
          <a:avLst>
            <a:gd name="adj1" fmla="val 16200000"/>
            <a:gd name="adj2" fmla="val 20520000"/>
            <a:gd name="adj3" fmla="val 463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65F4F7-F393-43D6-8B70-864A9007B806}">
      <dsp:nvSpPr>
        <dsp:cNvPr id="0" name=""/>
        <dsp:cNvSpPr/>
      </dsp:nvSpPr>
      <dsp:spPr>
        <a:xfrm>
          <a:off x="2244650" y="1274112"/>
          <a:ext cx="1396799" cy="13967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kumimoji="1" lang="en-US" altLang="ja-JP" sz="3500" b="1" kern="1200" dirty="0"/>
            <a:t>SFA</a:t>
          </a:r>
          <a:endParaRPr kumimoji="1" lang="ja-JP" altLang="en-US" sz="3500" b="1" kern="1200" dirty="0"/>
        </a:p>
      </dsp:txBody>
      <dsp:txXfrm>
        <a:off x="2449206" y="1478668"/>
        <a:ext cx="987687" cy="987687"/>
      </dsp:txXfrm>
    </dsp:sp>
    <dsp:sp modelId="{C30DF62F-B86D-4297-80C1-47436B2D6C1C}">
      <dsp:nvSpPr>
        <dsp:cNvPr id="0" name=""/>
        <dsp:cNvSpPr/>
      </dsp:nvSpPr>
      <dsp:spPr>
        <a:xfrm>
          <a:off x="2454170" y="1388"/>
          <a:ext cx="977759" cy="97775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t>案件管理</a:t>
          </a:r>
        </a:p>
      </dsp:txBody>
      <dsp:txXfrm>
        <a:off x="2597359" y="144577"/>
        <a:ext cx="691381" cy="691381"/>
      </dsp:txXfrm>
    </dsp:sp>
    <dsp:sp modelId="{57B836A4-C183-4EE0-A6D5-C0584DB294A6}">
      <dsp:nvSpPr>
        <dsp:cNvPr id="0" name=""/>
        <dsp:cNvSpPr/>
      </dsp:nvSpPr>
      <dsp:spPr>
        <a:xfrm>
          <a:off x="3863868" y="1025593"/>
          <a:ext cx="977759" cy="97775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t>商談管理</a:t>
          </a:r>
        </a:p>
      </dsp:txBody>
      <dsp:txXfrm>
        <a:off x="4007057" y="1168782"/>
        <a:ext cx="691381" cy="691381"/>
      </dsp:txXfrm>
    </dsp:sp>
    <dsp:sp modelId="{56C3B318-5866-4588-919C-9F8816F9991F}">
      <dsp:nvSpPr>
        <dsp:cNvPr id="0" name=""/>
        <dsp:cNvSpPr/>
      </dsp:nvSpPr>
      <dsp:spPr>
        <a:xfrm>
          <a:off x="3325411" y="2682792"/>
          <a:ext cx="977759" cy="97775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t>営業進捗管理</a:t>
          </a:r>
        </a:p>
      </dsp:txBody>
      <dsp:txXfrm>
        <a:off x="3468600" y="2825981"/>
        <a:ext cx="691381" cy="691381"/>
      </dsp:txXfrm>
    </dsp:sp>
    <dsp:sp modelId="{7E3D6305-D4BD-4946-905D-4C15BBB59745}">
      <dsp:nvSpPr>
        <dsp:cNvPr id="0" name=""/>
        <dsp:cNvSpPr/>
      </dsp:nvSpPr>
      <dsp:spPr>
        <a:xfrm>
          <a:off x="1582929" y="2682792"/>
          <a:ext cx="977759" cy="977759"/>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t>営業員　管理</a:t>
          </a:r>
        </a:p>
      </dsp:txBody>
      <dsp:txXfrm>
        <a:off x="1726118" y="2825981"/>
        <a:ext cx="691381" cy="691381"/>
      </dsp:txXfrm>
    </dsp:sp>
    <dsp:sp modelId="{EDF11DA1-A3D4-4755-81AE-180845A8A239}">
      <dsp:nvSpPr>
        <dsp:cNvPr id="0" name=""/>
        <dsp:cNvSpPr/>
      </dsp:nvSpPr>
      <dsp:spPr>
        <a:xfrm>
          <a:off x="1044473" y="1025593"/>
          <a:ext cx="977759" cy="977759"/>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t>分析・レポート</a:t>
          </a:r>
        </a:p>
      </dsp:txBody>
      <dsp:txXfrm>
        <a:off x="1187662" y="1168782"/>
        <a:ext cx="691381" cy="691381"/>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637485-AC61-4037-93FD-DB1CB79EDBAE}" type="datetimeFigureOut">
              <a:rPr kumimoji="1" lang="ja-JP" altLang="en-US" smtClean="0"/>
              <a:t>2023/12/28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CF72D1-6F72-45BF-9C3F-52E40963F665}" type="slidenum">
              <a:rPr kumimoji="1" lang="ja-JP" altLang="en-US" smtClean="0"/>
              <a:t>‹#›</a:t>
            </a:fld>
            <a:endParaRPr kumimoji="1" lang="ja-JP" altLang="en-US"/>
          </a:p>
        </p:txBody>
      </p:sp>
    </p:spTree>
    <p:extLst>
      <p:ext uri="{BB962C8B-B14F-4D97-AF65-F5344CB8AC3E}">
        <p14:creationId xmlns:p14="http://schemas.microsoft.com/office/powerpoint/2010/main" val="37173234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a:t>
            </a:fld>
            <a:endParaRPr kumimoji="1" lang="ja-JP" altLang="en-US"/>
          </a:p>
        </p:txBody>
      </p:sp>
    </p:spTree>
    <p:extLst>
      <p:ext uri="{BB962C8B-B14F-4D97-AF65-F5344CB8AC3E}">
        <p14:creationId xmlns:p14="http://schemas.microsoft.com/office/powerpoint/2010/main" val="822541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10</a:t>
            </a:fld>
            <a:endParaRPr kumimoji="1" lang="ja-JP" altLang="en-US"/>
          </a:p>
        </p:txBody>
      </p:sp>
    </p:spTree>
    <p:extLst>
      <p:ext uri="{BB962C8B-B14F-4D97-AF65-F5344CB8AC3E}">
        <p14:creationId xmlns:p14="http://schemas.microsoft.com/office/powerpoint/2010/main" val="2181762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11</a:t>
            </a:fld>
            <a:endParaRPr kumimoji="1" lang="ja-JP" altLang="en-US"/>
          </a:p>
        </p:txBody>
      </p:sp>
    </p:spTree>
    <p:extLst>
      <p:ext uri="{BB962C8B-B14F-4D97-AF65-F5344CB8AC3E}">
        <p14:creationId xmlns:p14="http://schemas.microsoft.com/office/powerpoint/2010/main" val="1171001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12</a:t>
            </a:fld>
            <a:endParaRPr kumimoji="1" lang="ja-JP" altLang="en-US"/>
          </a:p>
        </p:txBody>
      </p:sp>
    </p:spTree>
    <p:extLst>
      <p:ext uri="{BB962C8B-B14F-4D97-AF65-F5344CB8AC3E}">
        <p14:creationId xmlns:p14="http://schemas.microsoft.com/office/powerpoint/2010/main" val="32016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13</a:t>
            </a:fld>
            <a:endParaRPr kumimoji="1" lang="ja-JP" altLang="en-US"/>
          </a:p>
        </p:txBody>
      </p:sp>
    </p:spTree>
    <p:extLst>
      <p:ext uri="{BB962C8B-B14F-4D97-AF65-F5344CB8AC3E}">
        <p14:creationId xmlns:p14="http://schemas.microsoft.com/office/powerpoint/2010/main" val="3658928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14</a:t>
            </a:fld>
            <a:endParaRPr kumimoji="1" lang="ja-JP" altLang="en-US"/>
          </a:p>
        </p:txBody>
      </p:sp>
    </p:spTree>
    <p:extLst>
      <p:ext uri="{BB962C8B-B14F-4D97-AF65-F5344CB8AC3E}">
        <p14:creationId xmlns:p14="http://schemas.microsoft.com/office/powerpoint/2010/main" val="4239906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15</a:t>
            </a:fld>
            <a:endParaRPr kumimoji="1" lang="ja-JP" altLang="en-US"/>
          </a:p>
        </p:txBody>
      </p:sp>
    </p:spTree>
    <p:extLst>
      <p:ext uri="{BB962C8B-B14F-4D97-AF65-F5344CB8AC3E}">
        <p14:creationId xmlns:p14="http://schemas.microsoft.com/office/powerpoint/2010/main" val="3724108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16</a:t>
            </a:fld>
            <a:endParaRPr kumimoji="1" lang="ja-JP" altLang="en-US"/>
          </a:p>
        </p:txBody>
      </p:sp>
    </p:spTree>
    <p:extLst>
      <p:ext uri="{BB962C8B-B14F-4D97-AF65-F5344CB8AC3E}">
        <p14:creationId xmlns:p14="http://schemas.microsoft.com/office/powerpoint/2010/main" val="35834405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17</a:t>
            </a:fld>
            <a:endParaRPr kumimoji="1" lang="ja-JP" altLang="en-US"/>
          </a:p>
        </p:txBody>
      </p:sp>
    </p:spTree>
    <p:extLst>
      <p:ext uri="{BB962C8B-B14F-4D97-AF65-F5344CB8AC3E}">
        <p14:creationId xmlns:p14="http://schemas.microsoft.com/office/powerpoint/2010/main" val="3206861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18</a:t>
            </a:fld>
            <a:endParaRPr kumimoji="1" lang="ja-JP" altLang="en-US"/>
          </a:p>
        </p:txBody>
      </p:sp>
    </p:spTree>
    <p:extLst>
      <p:ext uri="{BB962C8B-B14F-4D97-AF65-F5344CB8AC3E}">
        <p14:creationId xmlns:p14="http://schemas.microsoft.com/office/powerpoint/2010/main" val="2993046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19</a:t>
            </a:fld>
            <a:endParaRPr kumimoji="1" lang="ja-JP" altLang="en-US"/>
          </a:p>
        </p:txBody>
      </p:sp>
    </p:spTree>
    <p:extLst>
      <p:ext uri="{BB962C8B-B14F-4D97-AF65-F5344CB8AC3E}">
        <p14:creationId xmlns:p14="http://schemas.microsoft.com/office/powerpoint/2010/main" val="1111678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a:t>
            </a:fld>
            <a:endParaRPr kumimoji="1" lang="ja-JP" altLang="en-US"/>
          </a:p>
        </p:txBody>
      </p:sp>
    </p:spTree>
    <p:extLst>
      <p:ext uri="{BB962C8B-B14F-4D97-AF65-F5344CB8AC3E}">
        <p14:creationId xmlns:p14="http://schemas.microsoft.com/office/powerpoint/2010/main" val="41547596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20</a:t>
            </a:fld>
            <a:endParaRPr kumimoji="1" lang="ja-JP" altLang="en-US"/>
          </a:p>
        </p:txBody>
      </p:sp>
    </p:spTree>
    <p:extLst>
      <p:ext uri="{BB962C8B-B14F-4D97-AF65-F5344CB8AC3E}">
        <p14:creationId xmlns:p14="http://schemas.microsoft.com/office/powerpoint/2010/main" val="22931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21</a:t>
            </a:fld>
            <a:endParaRPr kumimoji="1" lang="ja-JP" altLang="en-US"/>
          </a:p>
        </p:txBody>
      </p:sp>
    </p:spTree>
    <p:extLst>
      <p:ext uri="{BB962C8B-B14F-4D97-AF65-F5344CB8AC3E}">
        <p14:creationId xmlns:p14="http://schemas.microsoft.com/office/powerpoint/2010/main" val="2507248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22</a:t>
            </a:fld>
            <a:endParaRPr kumimoji="1" lang="ja-JP" altLang="en-US"/>
          </a:p>
        </p:txBody>
      </p:sp>
    </p:spTree>
    <p:extLst>
      <p:ext uri="{BB962C8B-B14F-4D97-AF65-F5344CB8AC3E}">
        <p14:creationId xmlns:p14="http://schemas.microsoft.com/office/powerpoint/2010/main" val="188054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23</a:t>
            </a:fld>
            <a:endParaRPr kumimoji="1" lang="ja-JP" altLang="en-US"/>
          </a:p>
        </p:txBody>
      </p:sp>
    </p:spTree>
    <p:extLst>
      <p:ext uri="{BB962C8B-B14F-4D97-AF65-F5344CB8AC3E}">
        <p14:creationId xmlns:p14="http://schemas.microsoft.com/office/powerpoint/2010/main" val="31004888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24</a:t>
            </a:fld>
            <a:endParaRPr kumimoji="1" lang="ja-JP" altLang="en-US"/>
          </a:p>
        </p:txBody>
      </p:sp>
    </p:spTree>
    <p:extLst>
      <p:ext uri="{BB962C8B-B14F-4D97-AF65-F5344CB8AC3E}">
        <p14:creationId xmlns:p14="http://schemas.microsoft.com/office/powerpoint/2010/main" val="4238925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25</a:t>
            </a:fld>
            <a:endParaRPr kumimoji="1" lang="ja-JP" altLang="en-US"/>
          </a:p>
        </p:txBody>
      </p:sp>
    </p:spTree>
    <p:extLst>
      <p:ext uri="{BB962C8B-B14F-4D97-AF65-F5344CB8AC3E}">
        <p14:creationId xmlns:p14="http://schemas.microsoft.com/office/powerpoint/2010/main" val="3221796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26</a:t>
            </a:fld>
            <a:endParaRPr kumimoji="1" lang="ja-JP" altLang="en-US"/>
          </a:p>
        </p:txBody>
      </p:sp>
    </p:spTree>
    <p:extLst>
      <p:ext uri="{BB962C8B-B14F-4D97-AF65-F5344CB8AC3E}">
        <p14:creationId xmlns:p14="http://schemas.microsoft.com/office/powerpoint/2010/main" val="762174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27</a:t>
            </a:fld>
            <a:endParaRPr kumimoji="1" lang="ja-JP" altLang="en-US"/>
          </a:p>
        </p:txBody>
      </p:sp>
    </p:spTree>
    <p:extLst>
      <p:ext uri="{BB962C8B-B14F-4D97-AF65-F5344CB8AC3E}">
        <p14:creationId xmlns:p14="http://schemas.microsoft.com/office/powerpoint/2010/main" val="916123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28</a:t>
            </a:fld>
            <a:endParaRPr kumimoji="1" lang="ja-JP" altLang="en-US"/>
          </a:p>
        </p:txBody>
      </p:sp>
    </p:spTree>
    <p:extLst>
      <p:ext uri="{BB962C8B-B14F-4D97-AF65-F5344CB8AC3E}">
        <p14:creationId xmlns:p14="http://schemas.microsoft.com/office/powerpoint/2010/main" val="16499801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29</a:t>
            </a:fld>
            <a:endParaRPr kumimoji="1" lang="ja-JP" altLang="en-US"/>
          </a:p>
        </p:txBody>
      </p:sp>
    </p:spTree>
    <p:extLst>
      <p:ext uri="{BB962C8B-B14F-4D97-AF65-F5344CB8AC3E}">
        <p14:creationId xmlns:p14="http://schemas.microsoft.com/office/powerpoint/2010/main" val="281675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3</a:t>
            </a:fld>
            <a:endParaRPr kumimoji="1" lang="ja-JP" altLang="en-US"/>
          </a:p>
        </p:txBody>
      </p:sp>
    </p:spTree>
    <p:extLst>
      <p:ext uri="{BB962C8B-B14F-4D97-AF65-F5344CB8AC3E}">
        <p14:creationId xmlns:p14="http://schemas.microsoft.com/office/powerpoint/2010/main" val="18512525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30</a:t>
            </a:fld>
            <a:endParaRPr kumimoji="1" lang="ja-JP" altLang="en-US"/>
          </a:p>
        </p:txBody>
      </p:sp>
    </p:spTree>
    <p:extLst>
      <p:ext uri="{BB962C8B-B14F-4D97-AF65-F5344CB8AC3E}">
        <p14:creationId xmlns:p14="http://schemas.microsoft.com/office/powerpoint/2010/main" val="39871759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31</a:t>
            </a:fld>
            <a:endParaRPr kumimoji="1" lang="ja-JP" altLang="en-US"/>
          </a:p>
        </p:txBody>
      </p:sp>
    </p:spTree>
    <p:extLst>
      <p:ext uri="{BB962C8B-B14F-4D97-AF65-F5344CB8AC3E}">
        <p14:creationId xmlns:p14="http://schemas.microsoft.com/office/powerpoint/2010/main" val="41476802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32</a:t>
            </a:fld>
            <a:endParaRPr kumimoji="1" lang="ja-JP" altLang="en-US"/>
          </a:p>
        </p:txBody>
      </p:sp>
    </p:spTree>
    <p:extLst>
      <p:ext uri="{BB962C8B-B14F-4D97-AF65-F5344CB8AC3E}">
        <p14:creationId xmlns:p14="http://schemas.microsoft.com/office/powerpoint/2010/main" val="101646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33</a:t>
            </a:fld>
            <a:endParaRPr kumimoji="1" lang="ja-JP" altLang="en-US"/>
          </a:p>
        </p:txBody>
      </p:sp>
    </p:spTree>
    <p:extLst>
      <p:ext uri="{BB962C8B-B14F-4D97-AF65-F5344CB8AC3E}">
        <p14:creationId xmlns:p14="http://schemas.microsoft.com/office/powerpoint/2010/main" val="32291387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34</a:t>
            </a:fld>
            <a:endParaRPr kumimoji="1" lang="ja-JP" altLang="en-US"/>
          </a:p>
        </p:txBody>
      </p:sp>
    </p:spTree>
    <p:extLst>
      <p:ext uri="{BB962C8B-B14F-4D97-AF65-F5344CB8AC3E}">
        <p14:creationId xmlns:p14="http://schemas.microsoft.com/office/powerpoint/2010/main" val="3906639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35</a:t>
            </a:fld>
            <a:endParaRPr kumimoji="1" lang="ja-JP" altLang="en-US"/>
          </a:p>
        </p:txBody>
      </p:sp>
    </p:spTree>
    <p:extLst>
      <p:ext uri="{BB962C8B-B14F-4D97-AF65-F5344CB8AC3E}">
        <p14:creationId xmlns:p14="http://schemas.microsoft.com/office/powerpoint/2010/main" val="24352916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36</a:t>
            </a:fld>
            <a:endParaRPr kumimoji="1" lang="ja-JP" altLang="en-US"/>
          </a:p>
        </p:txBody>
      </p:sp>
    </p:spTree>
    <p:extLst>
      <p:ext uri="{BB962C8B-B14F-4D97-AF65-F5344CB8AC3E}">
        <p14:creationId xmlns:p14="http://schemas.microsoft.com/office/powerpoint/2010/main" val="10599606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37</a:t>
            </a:fld>
            <a:endParaRPr kumimoji="1" lang="ja-JP" altLang="en-US"/>
          </a:p>
        </p:txBody>
      </p:sp>
    </p:spTree>
    <p:extLst>
      <p:ext uri="{BB962C8B-B14F-4D97-AF65-F5344CB8AC3E}">
        <p14:creationId xmlns:p14="http://schemas.microsoft.com/office/powerpoint/2010/main" val="3205458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38</a:t>
            </a:fld>
            <a:endParaRPr kumimoji="1" lang="ja-JP" altLang="en-US"/>
          </a:p>
        </p:txBody>
      </p:sp>
    </p:spTree>
    <p:extLst>
      <p:ext uri="{BB962C8B-B14F-4D97-AF65-F5344CB8AC3E}">
        <p14:creationId xmlns:p14="http://schemas.microsoft.com/office/powerpoint/2010/main" val="4658995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39</a:t>
            </a:fld>
            <a:endParaRPr kumimoji="1" lang="ja-JP" altLang="en-US"/>
          </a:p>
        </p:txBody>
      </p:sp>
    </p:spTree>
    <p:extLst>
      <p:ext uri="{BB962C8B-B14F-4D97-AF65-F5344CB8AC3E}">
        <p14:creationId xmlns:p14="http://schemas.microsoft.com/office/powerpoint/2010/main" val="3772006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4</a:t>
            </a:fld>
            <a:endParaRPr kumimoji="1" lang="ja-JP" altLang="en-US"/>
          </a:p>
        </p:txBody>
      </p:sp>
    </p:spTree>
    <p:extLst>
      <p:ext uri="{BB962C8B-B14F-4D97-AF65-F5344CB8AC3E}">
        <p14:creationId xmlns:p14="http://schemas.microsoft.com/office/powerpoint/2010/main" val="26956481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40</a:t>
            </a:fld>
            <a:endParaRPr kumimoji="1" lang="ja-JP" altLang="en-US"/>
          </a:p>
        </p:txBody>
      </p:sp>
    </p:spTree>
    <p:extLst>
      <p:ext uri="{BB962C8B-B14F-4D97-AF65-F5344CB8AC3E}">
        <p14:creationId xmlns:p14="http://schemas.microsoft.com/office/powerpoint/2010/main" val="17683950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41</a:t>
            </a:fld>
            <a:endParaRPr kumimoji="1" lang="ja-JP" altLang="en-US"/>
          </a:p>
        </p:txBody>
      </p:sp>
    </p:spTree>
    <p:extLst>
      <p:ext uri="{BB962C8B-B14F-4D97-AF65-F5344CB8AC3E}">
        <p14:creationId xmlns:p14="http://schemas.microsoft.com/office/powerpoint/2010/main" val="33407477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42</a:t>
            </a:fld>
            <a:endParaRPr kumimoji="1" lang="ja-JP" altLang="en-US"/>
          </a:p>
        </p:txBody>
      </p:sp>
    </p:spTree>
    <p:extLst>
      <p:ext uri="{BB962C8B-B14F-4D97-AF65-F5344CB8AC3E}">
        <p14:creationId xmlns:p14="http://schemas.microsoft.com/office/powerpoint/2010/main" val="34786989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43</a:t>
            </a:fld>
            <a:endParaRPr kumimoji="1" lang="ja-JP" altLang="en-US"/>
          </a:p>
        </p:txBody>
      </p:sp>
    </p:spTree>
    <p:extLst>
      <p:ext uri="{BB962C8B-B14F-4D97-AF65-F5344CB8AC3E}">
        <p14:creationId xmlns:p14="http://schemas.microsoft.com/office/powerpoint/2010/main" val="28073219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44</a:t>
            </a:fld>
            <a:endParaRPr kumimoji="1" lang="ja-JP" altLang="en-US"/>
          </a:p>
        </p:txBody>
      </p:sp>
    </p:spTree>
    <p:extLst>
      <p:ext uri="{BB962C8B-B14F-4D97-AF65-F5344CB8AC3E}">
        <p14:creationId xmlns:p14="http://schemas.microsoft.com/office/powerpoint/2010/main" val="44340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45</a:t>
            </a:fld>
            <a:endParaRPr kumimoji="1" lang="ja-JP" altLang="en-US"/>
          </a:p>
        </p:txBody>
      </p:sp>
    </p:spTree>
    <p:extLst>
      <p:ext uri="{BB962C8B-B14F-4D97-AF65-F5344CB8AC3E}">
        <p14:creationId xmlns:p14="http://schemas.microsoft.com/office/powerpoint/2010/main" val="719729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46</a:t>
            </a:fld>
            <a:endParaRPr kumimoji="1" lang="ja-JP" altLang="en-US"/>
          </a:p>
        </p:txBody>
      </p:sp>
    </p:spTree>
    <p:extLst>
      <p:ext uri="{BB962C8B-B14F-4D97-AF65-F5344CB8AC3E}">
        <p14:creationId xmlns:p14="http://schemas.microsoft.com/office/powerpoint/2010/main" val="520118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47</a:t>
            </a:fld>
            <a:endParaRPr kumimoji="1" lang="ja-JP" altLang="en-US"/>
          </a:p>
        </p:txBody>
      </p:sp>
    </p:spTree>
    <p:extLst>
      <p:ext uri="{BB962C8B-B14F-4D97-AF65-F5344CB8AC3E}">
        <p14:creationId xmlns:p14="http://schemas.microsoft.com/office/powerpoint/2010/main" val="35450214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48</a:t>
            </a:fld>
            <a:endParaRPr kumimoji="1" lang="ja-JP" altLang="en-US"/>
          </a:p>
        </p:txBody>
      </p:sp>
    </p:spTree>
    <p:extLst>
      <p:ext uri="{BB962C8B-B14F-4D97-AF65-F5344CB8AC3E}">
        <p14:creationId xmlns:p14="http://schemas.microsoft.com/office/powerpoint/2010/main" val="20597827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49</a:t>
            </a:fld>
            <a:endParaRPr kumimoji="1" lang="ja-JP" altLang="en-US"/>
          </a:p>
        </p:txBody>
      </p:sp>
    </p:spTree>
    <p:extLst>
      <p:ext uri="{BB962C8B-B14F-4D97-AF65-F5344CB8AC3E}">
        <p14:creationId xmlns:p14="http://schemas.microsoft.com/office/powerpoint/2010/main" val="3116429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5</a:t>
            </a:fld>
            <a:endParaRPr kumimoji="1" lang="ja-JP" altLang="en-US"/>
          </a:p>
        </p:txBody>
      </p:sp>
    </p:spTree>
    <p:extLst>
      <p:ext uri="{BB962C8B-B14F-4D97-AF65-F5344CB8AC3E}">
        <p14:creationId xmlns:p14="http://schemas.microsoft.com/office/powerpoint/2010/main" val="41044780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50</a:t>
            </a:fld>
            <a:endParaRPr kumimoji="1" lang="ja-JP" altLang="en-US"/>
          </a:p>
        </p:txBody>
      </p:sp>
    </p:spTree>
    <p:extLst>
      <p:ext uri="{BB962C8B-B14F-4D97-AF65-F5344CB8AC3E}">
        <p14:creationId xmlns:p14="http://schemas.microsoft.com/office/powerpoint/2010/main" val="3511011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6</a:t>
            </a:fld>
            <a:endParaRPr kumimoji="1" lang="ja-JP" altLang="en-US"/>
          </a:p>
        </p:txBody>
      </p:sp>
    </p:spTree>
    <p:extLst>
      <p:ext uri="{BB962C8B-B14F-4D97-AF65-F5344CB8AC3E}">
        <p14:creationId xmlns:p14="http://schemas.microsoft.com/office/powerpoint/2010/main" val="32794057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7</a:t>
            </a:fld>
            <a:endParaRPr kumimoji="1" lang="ja-JP" altLang="en-US"/>
          </a:p>
        </p:txBody>
      </p:sp>
    </p:spTree>
    <p:extLst>
      <p:ext uri="{BB962C8B-B14F-4D97-AF65-F5344CB8AC3E}">
        <p14:creationId xmlns:p14="http://schemas.microsoft.com/office/powerpoint/2010/main" val="2759740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8</a:t>
            </a:fld>
            <a:endParaRPr kumimoji="1" lang="ja-JP" altLang="en-US"/>
          </a:p>
        </p:txBody>
      </p:sp>
    </p:spTree>
    <p:extLst>
      <p:ext uri="{BB962C8B-B14F-4D97-AF65-F5344CB8AC3E}">
        <p14:creationId xmlns:p14="http://schemas.microsoft.com/office/powerpoint/2010/main" val="3358976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9</a:t>
            </a:fld>
            <a:endParaRPr kumimoji="1" lang="ja-JP" altLang="en-US"/>
          </a:p>
        </p:txBody>
      </p:sp>
    </p:spTree>
    <p:extLst>
      <p:ext uri="{BB962C8B-B14F-4D97-AF65-F5344CB8AC3E}">
        <p14:creationId xmlns:p14="http://schemas.microsoft.com/office/powerpoint/2010/main" val="166187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13EE13-E53E-968F-10AA-3E5BD16991B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80139F6-0006-5DE6-ABC8-29A0802226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36D393B-E17B-BE59-CDB5-2B52AC1167B5}"/>
              </a:ext>
            </a:extLst>
          </p:cNvPr>
          <p:cNvSpPr>
            <a:spLocks noGrp="1"/>
          </p:cNvSpPr>
          <p:nvPr>
            <p:ph type="dt" sz="half" idx="10"/>
          </p:nvPr>
        </p:nvSpPr>
        <p:spPr/>
        <p:txBody>
          <a:bodyPr/>
          <a:lstStyle/>
          <a:p>
            <a:fld id="{7E6659E3-AF4E-4097-B951-5CEE4C68EC00}" type="datetimeFigureOut">
              <a:rPr kumimoji="1" lang="ja-JP" altLang="en-US" smtClean="0"/>
              <a:t>2023/12/28</a:t>
            </a:fld>
            <a:endParaRPr kumimoji="1" lang="ja-JP" altLang="en-US"/>
          </a:p>
        </p:txBody>
      </p:sp>
      <p:sp>
        <p:nvSpPr>
          <p:cNvPr id="5" name="フッター プレースホルダー 4">
            <a:extLst>
              <a:ext uri="{FF2B5EF4-FFF2-40B4-BE49-F238E27FC236}">
                <a16:creationId xmlns:a16="http://schemas.microsoft.com/office/drawing/2014/main" id="{ECC20AC5-313F-68FB-1F82-9A1C040FAD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37F714C-63B4-E0A6-2634-DC561C25641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124623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251349-E83E-189C-3F6F-02919DF17A5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F9EE85F-5471-5414-28E5-3BA55E64E3C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0E5D245-05A9-8B7A-2CDD-2A7B4E51589A}"/>
              </a:ext>
            </a:extLst>
          </p:cNvPr>
          <p:cNvSpPr>
            <a:spLocks noGrp="1"/>
          </p:cNvSpPr>
          <p:nvPr>
            <p:ph type="dt" sz="half" idx="10"/>
          </p:nvPr>
        </p:nvSpPr>
        <p:spPr/>
        <p:txBody>
          <a:bodyPr/>
          <a:lstStyle/>
          <a:p>
            <a:fld id="{7E6659E3-AF4E-4097-B951-5CEE4C68EC00}" type="datetimeFigureOut">
              <a:rPr kumimoji="1" lang="ja-JP" altLang="en-US" smtClean="0"/>
              <a:t>2023/12/28</a:t>
            </a:fld>
            <a:endParaRPr kumimoji="1" lang="ja-JP" altLang="en-US"/>
          </a:p>
        </p:txBody>
      </p:sp>
      <p:sp>
        <p:nvSpPr>
          <p:cNvPr id="5" name="フッター プレースホルダー 4">
            <a:extLst>
              <a:ext uri="{FF2B5EF4-FFF2-40B4-BE49-F238E27FC236}">
                <a16:creationId xmlns:a16="http://schemas.microsoft.com/office/drawing/2014/main" id="{E813A2C2-F277-00F1-B0C7-43782D6ECD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C5759B-A2EA-E12E-BF72-D24375505EDD}"/>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2793792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975389E-1A6E-E07E-E236-F5CA39448A4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B913E6F-3D87-98A2-75E1-E3122A406CD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C342B24-18A5-4E75-CBA4-E1EDE74E45A3}"/>
              </a:ext>
            </a:extLst>
          </p:cNvPr>
          <p:cNvSpPr>
            <a:spLocks noGrp="1"/>
          </p:cNvSpPr>
          <p:nvPr>
            <p:ph type="dt" sz="half" idx="10"/>
          </p:nvPr>
        </p:nvSpPr>
        <p:spPr/>
        <p:txBody>
          <a:bodyPr/>
          <a:lstStyle/>
          <a:p>
            <a:fld id="{7E6659E3-AF4E-4097-B951-5CEE4C68EC00}" type="datetimeFigureOut">
              <a:rPr kumimoji="1" lang="ja-JP" altLang="en-US" smtClean="0"/>
              <a:t>2023/12/28</a:t>
            </a:fld>
            <a:endParaRPr kumimoji="1" lang="ja-JP" altLang="en-US"/>
          </a:p>
        </p:txBody>
      </p:sp>
      <p:sp>
        <p:nvSpPr>
          <p:cNvPr id="5" name="フッター プレースホルダー 4">
            <a:extLst>
              <a:ext uri="{FF2B5EF4-FFF2-40B4-BE49-F238E27FC236}">
                <a16:creationId xmlns:a16="http://schemas.microsoft.com/office/drawing/2014/main" id="{DDB8E504-2216-6822-D971-228FE511D6D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EB6FF23-9AED-D68C-CA65-DBBD5F1C23AF}"/>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800030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650E4A-3EC1-972D-77E5-4923D1D2223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2C92F36-A6DF-D0B5-05DC-FFFFF883660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FC22459-9663-2080-9CF8-395CE08AB5B4}"/>
              </a:ext>
            </a:extLst>
          </p:cNvPr>
          <p:cNvSpPr>
            <a:spLocks noGrp="1"/>
          </p:cNvSpPr>
          <p:nvPr>
            <p:ph type="dt" sz="half" idx="10"/>
          </p:nvPr>
        </p:nvSpPr>
        <p:spPr/>
        <p:txBody>
          <a:bodyPr/>
          <a:lstStyle/>
          <a:p>
            <a:fld id="{7E6659E3-AF4E-4097-B951-5CEE4C68EC00}" type="datetimeFigureOut">
              <a:rPr kumimoji="1" lang="ja-JP" altLang="en-US" smtClean="0"/>
              <a:t>2023/12/28</a:t>
            </a:fld>
            <a:endParaRPr kumimoji="1" lang="ja-JP" altLang="en-US"/>
          </a:p>
        </p:txBody>
      </p:sp>
      <p:sp>
        <p:nvSpPr>
          <p:cNvPr id="5" name="フッター プレースホルダー 4">
            <a:extLst>
              <a:ext uri="{FF2B5EF4-FFF2-40B4-BE49-F238E27FC236}">
                <a16:creationId xmlns:a16="http://schemas.microsoft.com/office/drawing/2014/main" id="{2BE30E9B-2FA6-B5AB-ACE3-A50C2149F1F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5028879-FD21-37E3-3552-85DAEEB00AE8}"/>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2247430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4BA3A2-874D-4BE9-C388-B3A0E374F47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AACCB62-16D5-08E5-CEBE-F05B066A5A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88D4585-BACF-06B0-2EA1-673595CD2531}"/>
              </a:ext>
            </a:extLst>
          </p:cNvPr>
          <p:cNvSpPr>
            <a:spLocks noGrp="1"/>
          </p:cNvSpPr>
          <p:nvPr>
            <p:ph type="dt" sz="half" idx="10"/>
          </p:nvPr>
        </p:nvSpPr>
        <p:spPr/>
        <p:txBody>
          <a:bodyPr/>
          <a:lstStyle/>
          <a:p>
            <a:fld id="{7E6659E3-AF4E-4097-B951-5CEE4C68EC00}" type="datetimeFigureOut">
              <a:rPr kumimoji="1" lang="ja-JP" altLang="en-US" smtClean="0"/>
              <a:t>2023/12/28</a:t>
            </a:fld>
            <a:endParaRPr kumimoji="1" lang="ja-JP" altLang="en-US"/>
          </a:p>
        </p:txBody>
      </p:sp>
      <p:sp>
        <p:nvSpPr>
          <p:cNvPr id="5" name="フッター プレースホルダー 4">
            <a:extLst>
              <a:ext uri="{FF2B5EF4-FFF2-40B4-BE49-F238E27FC236}">
                <a16:creationId xmlns:a16="http://schemas.microsoft.com/office/drawing/2014/main" id="{7305A1CF-D0F1-D75F-A992-2AE817BCE6B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16DD052-4C4A-CAB9-61A8-FA662BE1675B}"/>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316496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3567D-A8ED-D111-D0F3-9A21536E27A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14C964D-D31A-AEF3-475D-19B96BDB818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8B00E2D-7C09-871D-07F9-BCA93E5BE67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A69DC15-3DAB-9BE6-D240-CF4A620AFF3A}"/>
              </a:ext>
            </a:extLst>
          </p:cNvPr>
          <p:cNvSpPr>
            <a:spLocks noGrp="1"/>
          </p:cNvSpPr>
          <p:nvPr>
            <p:ph type="dt" sz="half" idx="10"/>
          </p:nvPr>
        </p:nvSpPr>
        <p:spPr/>
        <p:txBody>
          <a:bodyPr/>
          <a:lstStyle/>
          <a:p>
            <a:fld id="{7E6659E3-AF4E-4097-B951-5CEE4C68EC00}" type="datetimeFigureOut">
              <a:rPr kumimoji="1" lang="ja-JP" altLang="en-US" smtClean="0"/>
              <a:t>2023/12/28</a:t>
            </a:fld>
            <a:endParaRPr kumimoji="1" lang="ja-JP" altLang="en-US"/>
          </a:p>
        </p:txBody>
      </p:sp>
      <p:sp>
        <p:nvSpPr>
          <p:cNvPr id="6" name="フッター プレースホルダー 5">
            <a:extLst>
              <a:ext uri="{FF2B5EF4-FFF2-40B4-BE49-F238E27FC236}">
                <a16:creationId xmlns:a16="http://schemas.microsoft.com/office/drawing/2014/main" id="{83385BEF-E649-B4EF-803A-4A1AA169FDE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B2662CD-7659-B569-8E30-51F404FCE88D}"/>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84210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B73D7A-CBB2-E8A7-0EE5-14427EF74A1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621B17B-FCEA-FF8D-163A-E51A6EA941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1B57FCA-C47F-031D-AE2E-6F48D69911A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8022031-A2AE-5E9C-231E-0B674A59BD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12758D5-3390-4047-167C-3EE3AC9E22D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E3E056F-2928-67C9-1B64-17EA35FB1253}"/>
              </a:ext>
            </a:extLst>
          </p:cNvPr>
          <p:cNvSpPr>
            <a:spLocks noGrp="1"/>
          </p:cNvSpPr>
          <p:nvPr>
            <p:ph type="dt" sz="half" idx="10"/>
          </p:nvPr>
        </p:nvSpPr>
        <p:spPr/>
        <p:txBody>
          <a:bodyPr/>
          <a:lstStyle/>
          <a:p>
            <a:fld id="{7E6659E3-AF4E-4097-B951-5CEE4C68EC00}" type="datetimeFigureOut">
              <a:rPr kumimoji="1" lang="ja-JP" altLang="en-US" smtClean="0"/>
              <a:t>2023/12/28</a:t>
            </a:fld>
            <a:endParaRPr kumimoji="1" lang="ja-JP" altLang="en-US"/>
          </a:p>
        </p:txBody>
      </p:sp>
      <p:sp>
        <p:nvSpPr>
          <p:cNvPr id="8" name="フッター プレースホルダー 7">
            <a:extLst>
              <a:ext uri="{FF2B5EF4-FFF2-40B4-BE49-F238E27FC236}">
                <a16:creationId xmlns:a16="http://schemas.microsoft.com/office/drawing/2014/main" id="{AF018C53-BA0E-007E-E622-25CEEC695B8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917D049-579A-DD47-19B3-8D81489FB1E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4089917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EDA101-AC73-9BF6-9B5C-6DE970EF80E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D594641-2C8E-D76D-7628-A5C2C3DD3B51}"/>
              </a:ext>
            </a:extLst>
          </p:cNvPr>
          <p:cNvSpPr>
            <a:spLocks noGrp="1"/>
          </p:cNvSpPr>
          <p:nvPr>
            <p:ph type="dt" sz="half" idx="10"/>
          </p:nvPr>
        </p:nvSpPr>
        <p:spPr/>
        <p:txBody>
          <a:bodyPr/>
          <a:lstStyle/>
          <a:p>
            <a:fld id="{7E6659E3-AF4E-4097-B951-5CEE4C68EC00}" type="datetimeFigureOut">
              <a:rPr kumimoji="1" lang="ja-JP" altLang="en-US" smtClean="0"/>
              <a:t>2023/12/28</a:t>
            </a:fld>
            <a:endParaRPr kumimoji="1" lang="ja-JP" altLang="en-US"/>
          </a:p>
        </p:txBody>
      </p:sp>
      <p:sp>
        <p:nvSpPr>
          <p:cNvPr id="4" name="フッター プレースホルダー 3">
            <a:extLst>
              <a:ext uri="{FF2B5EF4-FFF2-40B4-BE49-F238E27FC236}">
                <a16:creationId xmlns:a16="http://schemas.microsoft.com/office/drawing/2014/main" id="{BCC370C7-D57C-0F5C-003A-F090A004574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6F4F308-9A95-CFBE-C5DC-8B5D53D45ED1}"/>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07894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C1A3471-3FD9-21D7-F730-DCE80BAF8F82}"/>
              </a:ext>
            </a:extLst>
          </p:cNvPr>
          <p:cNvSpPr>
            <a:spLocks noGrp="1"/>
          </p:cNvSpPr>
          <p:nvPr>
            <p:ph type="dt" sz="half" idx="10"/>
          </p:nvPr>
        </p:nvSpPr>
        <p:spPr/>
        <p:txBody>
          <a:bodyPr/>
          <a:lstStyle/>
          <a:p>
            <a:fld id="{7E6659E3-AF4E-4097-B951-5CEE4C68EC00}" type="datetimeFigureOut">
              <a:rPr kumimoji="1" lang="ja-JP" altLang="en-US" smtClean="0"/>
              <a:t>2023/12/28</a:t>
            </a:fld>
            <a:endParaRPr kumimoji="1" lang="ja-JP" altLang="en-US"/>
          </a:p>
        </p:txBody>
      </p:sp>
      <p:sp>
        <p:nvSpPr>
          <p:cNvPr id="3" name="フッター プレースホルダー 2">
            <a:extLst>
              <a:ext uri="{FF2B5EF4-FFF2-40B4-BE49-F238E27FC236}">
                <a16:creationId xmlns:a16="http://schemas.microsoft.com/office/drawing/2014/main" id="{212A1E2E-FFB2-7C2B-270D-BFD94A3D671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2D76C60-BB7F-CB36-158C-CE7891378D08}"/>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12942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C6154A-F873-61AA-7805-53B27E5B5BB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F513261-1500-8A8E-F1F1-451DCA2378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69AED63-0AD7-6D39-DBB0-102603CF20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9569ADC-732C-872D-F810-3303EF1126E6}"/>
              </a:ext>
            </a:extLst>
          </p:cNvPr>
          <p:cNvSpPr>
            <a:spLocks noGrp="1"/>
          </p:cNvSpPr>
          <p:nvPr>
            <p:ph type="dt" sz="half" idx="10"/>
          </p:nvPr>
        </p:nvSpPr>
        <p:spPr/>
        <p:txBody>
          <a:bodyPr/>
          <a:lstStyle/>
          <a:p>
            <a:fld id="{7E6659E3-AF4E-4097-B951-5CEE4C68EC00}" type="datetimeFigureOut">
              <a:rPr kumimoji="1" lang="ja-JP" altLang="en-US" smtClean="0"/>
              <a:t>2023/12/28</a:t>
            </a:fld>
            <a:endParaRPr kumimoji="1" lang="ja-JP" altLang="en-US"/>
          </a:p>
        </p:txBody>
      </p:sp>
      <p:sp>
        <p:nvSpPr>
          <p:cNvPr id="6" name="フッター プレースホルダー 5">
            <a:extLst>
              <a:ext uri="{FF2B5EF4-FFF2-40B4-BE49-F238E27FC236}">
                <a16:creationId xmlns:a16="http://schemas.microsoft.com/office/drawing/2014/main" id="{86A99248-A80B-6DD7-C4F8-B6063368449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4404F0-A918-5F82-8E0E-EDA0FBF46A8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586006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6D44FD-8E6D-B02B-C9A6-082997C46A4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28458CF-2AA9-5B1D-B4BA-C274597DD5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EA36BC0-312F-E5EA-A324-89100030DE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4B7F34A-6207-D10B-2191-645ED96921B8}"/>
              </a:ext>
            </a:extLst>
          </p:cNvPr>
          <p:cNvSpPr>
            <a:spLocks noGrp="1"/>
          </p:cNvSpPr>
          <p:nvPr>
            <p:ph type="dt" sz="half" idx="10"/>
          </p:nvPr>
        </p:nvSpPr>
        <p:spPr/>
        <p:txBody>
          <a:bodyPr/>
          <a:lstStyle/>
          <a:p>
            <a:fld id="{7E6659E3-AF4E-4097-B951-5CEE4C68EC00}" type="datetimeFigureOut">
              <a:rPr kumimoji="1" lang="ja-JP" altLang="en-US" smtClean="0"/>
              <a:t>2023/12/28</a:t>
            </a:fld>
            <a:endParaRPr kumimoji="1" lang="ja-JP" altLang="en-US"/>
          </a:p>
        </p:txBody>
      </p:sp>
      <p:sp>
        <p:nvSpPr>
          <p:cNvPr id="6" name="フッター プレースホルダー 5">
            <a:extLst>
              <a:ext uri="{FF2B5EF4-FFF2-40B4-BE49-F238E27FC236}">
                <a16:creationId xmlns:a16="http://schemas.microsoft.com/office/drawing/2014/main" id="{E99D7CD2-5DAF-9E00-783B-C4402826B80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1972243-B18D-C5B8-391B-2EE5DCABAD6E}"/>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978883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2D95810-6BE8-51BE-56C8-A1BEC246D8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6E507CC-6800-03FC-0943-6F0712A4A2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987754-2B7D-1867-63AD-BC8CA072E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6659E3-AF4E-4097-B951-5CEE4C68EC00}" type="datetimeFigureOut">
              <a:rPr kumimoji="1" lang="ja-JP" altLang="en-US" smtClean="0"/>
              <a:t>2023/12/28</a:t>
            </a:fld>
            <a:endParaRPr kumimoji="1" lang="ja-JP" altLang="en-US"/>
          </a:p>
        </p:txBody>
      </p:sp>
      <p:sp>
        <p:nvSpPr>
          <p:cNvPr id="5" name="フッター プレースホルダー 4">
            <a:extLst>
              <a:ext uri="{FF2B5EF4-FFF2-40B4-BE49-F238E27FC236}">
                <a16:creationId xmlns:a16="http://schemas.microsoft.com/office/drawing/2014/main" id="{7712A0E5-4AA1-5ED8-A89A-995482AEB3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5ABE94A-721A-9BF8-F7D3-43AECE9A41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005563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miro.com/ja/templates/business-model-canva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www.pref.fukushima.jp/chiiki-shin/saiseiene/energy/smartgrid.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www.softbank.jp/biz/cloud/iaas/cdn/"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www.soumu.go.jp/hakusho-kids/use/economy/economy_11.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www.jeita.or.jp/cps/abou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hyperlink" Target="https://www.fdma.go.jp/about/organization/post-18.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www.soumu.go.jp/johotsusintokei/whitepaper/ja/h30/html/nd133120.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hyperlink" Target="https://journal.meti.go.jp/p/114/"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hyperlink" Target="https://www.city.maibara.lg.jp/soshiki/keizai_kankyo/shoko_kanko/nouzei/crowdfanding/16183.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hyperlink" Target="https://www.soumu.go.jp/johotsusintokei/whitepaper/ja/h26/html/nc141240.htm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hyperlink" Target="https://www.smbc.co.jp/hojin/magazine/planning/about-ekyc.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hyperlink" Target="https://www.soumu.go.jp/johotsusintokei/whitepaper/ja/h27/html/nc241210.htm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hyperlink" Target="https://www.meti.go.jp/meti_lib/report/2020FY/000657.pdf"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hyperlink" Target="https://www.mlit.go.jp/sogoseisaku/japanmaas/promotion/"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hyperlink" Target="https://www.meti.go.jp/shingikai/mono_info_service/sangyo_cyber/wg_seido/wg_kojo/pdf/002_03_00.pdf"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hyperlink" Target="https://www.maff.go.jp/j/kanbo/smart/"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hyperlink" Target="https://www8.cao.go.jp/kisei-kaikaku/kisei/conference/energy/20220913/220913energy09.pdf"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hyperlink" Target="https://www.soumu.go.jp/main_content/000644854.pdf"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hyperlink" Target="https://www.pref.tochigi.lg.jp/b03/documents/bprjisihoushin.pdf"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www.nilim.go.jp/lab/qcg/about/index.html"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www.maff.go.jp/j/syouan/seisaku/tra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228828" y="1062358"/>
            <a:ext cx="10015695" cy="1631216"/>
          </a:xfrm>
          <a:prstGeom prst="rect">
            <a:avLst/>
          </a:prstGeom>
          <a:noFill/>
        </p:spPr>
        <p:txBody>
          <a:bodyPr wrap="square" rtlCol="0">
            <a:spAutoFit/>
          </a:bodyPr>
          <a:lstStyle/>
          <a:p>
            <a:r>
              <a:rPr lang="ja-JP" altLang="en-US" sz="2000" b="1" dirty="0">
                <a:solidFill>
                  <a:srgbClr val="FF0000"/>
                </a:solidFill>
                <a:latin typeface="Noto Sans JP"/>
              </a:rPr>
              <a:t>ビジネスモデルキャンバス（</a:t>
            </a:r>
            <a:r>
              <a:rPr lang="en-US" altLang="ja-JP" sz="2000" b="1" dirty="0">
                <a:solidFill>
                  <a:srgbClr val="FF0000"/>
                </a:solidFill>
                <a:latin typeface="Noto Sans JP"/>
              </a:rPr>
              <a:t>BMC</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ビジネルモデルの確立に必要な要素を</a:t>
            </a:r>
            <a:r>
              <a:rPr lang="en-US" altLang="ja-JP" sz="2000" dirty="0">
                <a:latin typeface="Noto Sans JP"/>
              </a:rPr>
              <a:t>9</a:t>
            </a:r>
            <a:r>
              <a:rPr lang="ja-JP" altLang="en-US" sz="2000" dirty="0">
                <a:latin typeface="Noto Sans JP"/>
              </a:rPr>
              <a:t>つに分類し、それを</a:t>
            </a:r>
            <a:r>
              <a:rPr lang="en-US" altLang="ja-JP" sz="2000" dirty="0">
                <a:latin typeface="Noto Sans JP"/>
              </a:rPr>
              <a:t>1</a:t>
            </a:r>
            <a:r>
              <a:rPr lang="ja-JP" altLang="en-US" sz="2000" dirty="0">
                <a:latin typeface="Noto Sans JP"/>
              </a:rPr>
              <a:t>枚の紙に視覚化するフレームワークのこと。ビジネスモデルの全体像を把握しやすくなるため、現状分析や認識の共有に役立つ。</a:t>
            </a:r>
          </a:p>
        </p:txBody>
      </p:sp>
      <p:pic>
        <p:nvPicPr>
          <p:cNvPr id="3" name="図 2">
            <a:extLst>
              <a:ext uri="{FF2B5EF4-FFF2-40B4-BE49-F238E27FC236}">
                <a16:creationId xmlns:a16="http://schemas.microsoft.com/office/drawing/2014/main" id="{0CD8E8D4-29A2-02EA-B4D5-7FD978BDED6C}"/>
              </a:ext>
            </a:extLst>
          </p:cNvPr>
          <p:cNvPicPr>
            <a:picLocks noChangeAspect="1"/>
          </p:cNvPicPr>
          <p:nvPr/>
        </p:nvPicPr>
        <p:blipFill>
          <a:blip r:embed="rId3"/>
          <a:stretch>
            <a:fillRect/>
          </a:stretch>
        </p:blipFill>
        <p:spPr>
          <a:xfrm>
            <a:off x="3639184" y="2871059"/>
            <a:ext cx="5134692" cy="2924583"/>
          </a:xfrm>
          <a:prstGeom prst="rect">
            <a:avLst/>
          </a:prstGeom>
        </p:spPr>
      </p:pic>
      <p:sp>
        <p:nvSpPr>
          <p:cNvPr id="6" name="テキスト ボックス 5">
            <a:extLst>
              <a:ext uri="{FF2B5EF4-FFF2-40B4-BE49-F238E27FC236}">
                <a16:creationId xmlns:a16="http://schemas.microsoft.com/office/drawing/2014/main" id="{4AFD2AA9-B843-51B4-6C6F-D6D894B9F4CF}"/>
              </a:ext>
            </a:extLst>
          </p:cNvPr>
          <p:cNvSpPr txBox="1"/>
          <p:nvPr/>
        </p:nvSpPr>
        <p:spPr>
          <a:xfrm>
            <a:off x="4403689" y="5893002"/>
            <a:ext cx="3886200" cy="276999"/>
          </a:xfrm>
          <a:prstGeom prst="rect">
            <a:avLst/>
          </a:prstGeom>
          <a:noFill/>
        </p:spPr>
        <p:txBody>
          <a:bodyPr wrap="square">
            <a:spAutoFit/>
          </a:bodyPr>
          <a:lstStyle/>
          <a:p>
            <a:r>
              <a:rPr lang="ja-JP" altLang="en-US" sz="1200" dirty="0">
                <a:hlinkClick r:id="rId4"/>
              </a:rPr>
              <a:t>ビジネスモデルキャンバステンプレート </a:t>
            </a:r>
            <a:r>
              <a:rPr lang="en-US" altLang="ja-JP" sz="1200" dirty="0">
                <a:hlinkClick r:id="rId4"/>
              </a:rPr>
              <a:t>| Miro</a:t>
            </a:r>
            <a:endParaRPr lang="ja-JP" altLang="en-US" sz="1200" dirty="0"/>
          </a:p>
        </p:txBody>
      </p:sp>
    </p:spTree>
    <p:extLst>
      <p:ext uri="{BB962C8B-B14F-4D97-AF65-F5344CB8AC3E}">
        <p14:creationId xmlns:p14="http://schemas.microsoft.com/office/powerpoint/2010/main" val="295679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354680"/>
            <a:ext cx="10015695" cy="1323439"/>
          </a:xfrm>
          <a:prstGeom prst="rect">
            <a:avLst/>
          </a:prstGeom>
          <a:noFill/>
        </p:spPr>
        <p:txBody>
          <a:bodyPr wrap="square" rtlCol="0">
            <a:spAutoFit/>
          </a:bodyPr>
          <a:lstStyle/>
          <a:p>
            <a:r>
              <a:rPr lang="ja-JP" altLang="en-US" sz="2000" b="1" dirty="0">
                <a:solidFill>
                  <a:srgbClr val="FF0000"/>
                </a:solidFill>
                <a:latin typeface="Noto Sans JP"/>
              </a:rPr>
              <a:t>スマートグリッド</a:t>
            </a:r>
            <a:endParaRPr lang="en-US" altLang="ja-JP" sz="2000" b="1" dirty="0">
              <a:solidFill>
                <a:srgbClr val="FF0000"/>
              </a:solidFill>
              <a:latin typeface="Noto Sans JP"/>
            </a:endParaRPr>
          </a:p>
          <a:p>
            <a:endParaRPr lang="en-US" altLang="ja-JP" sz="2000" dirty="0">
              <a:latin typeface="Noto Sans JP"/>
            </a:endParaRPr>
          </a:p>
          <a:p>
            <a:r>
              <a:rPr lang="ja-JP" altLang="en-US" sz="2000" b="0" i="0" dirty="0">
                <a:solidFill>
                  <a:srgbClr val="040C28"/>
                </a:solidFill>
                <a:effectLst/>
                <a:latin typeface="Google Sans"/>
              </a:rPr>
              <a:t>電気の利用量や使い方をリアルタイムで把握し、そのデータを活用して電力の有効利用を実現する次世代型エネルギーシステムのこと。</a:t>
            </a:r>
            <a:endParaRPr lang="ja-JP" altLang="en-US" sz="2000" dirty="0">
              <a:latin typeface="Noto Sans JP"/>
            </a:endParaRPr>
          </a:p>
        </p:txBody>
      </p:sp>
      <p:pic>
        <p:nvPicPr>
          <p:cNvPr id="5" name="図 4">
            <a:extLst>
              <a:ext uri="{FF2B5EF4-FFF2-40B4-BE49-F238E27FC236}">
                <a16:creationId xmlns:a16="http://schemas.microsoft.com/office/drawing/2014/main" id="{B02A86D9-9076-67B0-C746-9616F05C61E1}"/>
              </a:ext>
            </a:extLst>
          </p:cNvPr>
          <p:cNvPicPr>
            <a:picLocks noChangeAspect="1"/>
          </p:cNvPicPr>
          <p:nvPr/>
        </p:nvPicPr>
        <p:blipFill>
          <a:blip r:embed="rId3"/>
          <a:stretch>
            <a:fillRect/>
          </a:stretch>
        </p:blipFill>
        <p:spPr>
          <a:xfrm>
            <a:off x="3654781" y="2678119"/>
            <a:ext cx="4273368" cy="2731360"/>
          </a:xfrm>
          <a:prstGeom prst="rect">
            <a:avLst/>
          </a:prstGeom>
        </p:spPr>
      </p:pic>
      <p:sp>
        <p:nvSpPr>
          <p:cNvPr id="7" name="テキスト ボックス 6">
            <a:extLst>
              <a:ext uri="{FF2B5EF4-FFF2-40B4-BE49-F238E27FC236}">
                <a16:creationId xmlns:a16="http://schemas.microsoft.com/office/drawing/2014/main" id="{B7BFDE8C-4853-AD0E-BEAE-7D347B30AB70}"/>
              </a:ext>
            </a:extLst>
          </p:cNvPr>
          <p:cNvSpPr txBox="1"/>
          <p:nvPr/>
        </p:nvSpPr>
        <p:spPr>
          <a:xfrm>
            <a:off x="2946680" y="5514987"/>
            <a:ext cx="6094324" cy="461665"/>
          </a:xfrm>
          <a:prstGeom prst="rect">
            <a:avLst/>
          </a:prstGeom>
          <a:noFill/>
        </p:spPr>
        <p:txBody>
          <a:bodyPr wrap="square">
            <a:spAutoFit/>
          </a:bodyPr>
          <a:lstStyle/>
          <a:p>
            <a:r>
              <a:rPr lang="ja-JP" altLang="en-US" sz="1200" dirty="0">
                <a:hlinkClick r:id="rId4"/>
              </a:rPr>
              <a:t>スマートグリッド｜再生可能エネルギーとは？｜エネルギー課 再生可能エネルギーのページ </a:t>
            </a:r>
            <a:r>
              <a:rPr lang="en-US" altLang="ja-JP" sz="1200" dirty="0">
                <a:hlinkClick r:id="rId4"/>
              </a:rPr>
              <a:t>(pref.fukushima.jp)</a:t>
            </a:r>
            <a:endParaRPr lang="ja-JP" altLang="en-US" sz="1200" dirty="0"/>
          </a:p>
        </p:txBody>
      </p:sp>
    </p:spTree>
    <p:extLst>
      <p:ext uri="{BB962C8B-B14F-4D97-AF65-F5344CB8AC3E}">
        <p14:creationId xmlns:p14="http://schemas.microsoft.com/office/powerpoint/2010/main" val="3447686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354680"/>
            <a:ext cx="10015695" cy="1323439"/>
          </a:xfrm>
          <a:prstGeom prst="rect">
            <a:avLst/>
          </a:prstGeom>
          <a:noFill/>
        </p:spPr>
        <p:txBody>
          <a:bodyPr wrap="square" rtlCol="0">
            <a:spAutoFit/>
          </a:bodyPr>
          <a:lstStyle/>
          <a:p>
            <a:r>
              <a:rPr lang="en-US" altLang="ja-JP" sz="2000" b="1" dirty="0">
                <a:solidFill>
                  <a:srgbClr val="FF0000"/>
                </a:solidFill>
                <a:latin typeface="Noto Sans JP"/>
              </a:rPr>
              <a:t>CDN</a:t>
            </a:r>
            <a:r>
              <a:rPr lang="ja-JP" altLang="en-US" sz="2000" b="1" dirty="0">
                <a:solidFill>
                  <a:srgbClr val="FF0000"/>
                </a:solidFill>
                <a:latin typeface="Noto Sans JP"/>
              </a:rPr>
              <a:t>（</a:t>
            </a:r>
            <a:r>
              <a:rPr lang="en-US" altLang="ja-JP" sz="2000" b="1" dirty="0">
                <a:solidFill>
                  <a:srgbClr val="FF0000"/>
                </a:solidFill>
                <a:latin typeface="Noto Sans JP"/>
              </a:rPr>
              <a:t>Contents Delivery Network</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b="0" i="0" dirty="0">
                <a:solidFill>
                  <a:srgbClr val="040C28"/>
                </a:solidFill>
                <a:effectLst/>
                <a:latin typeface="Google Sans"/>
              </a:rPr>
              <a:t>数多くのキャッシュサーバーなどで構成されたプラットフォームを用いることにより、</a:t>
            </a:r>
            <a:r>
              <a:rPr lang="en-US" altLang="ja-JP" sz="2000" b="0" i="0" dirty="0">
                <a:solidFill>
                  <a:srgbClr val="040C28"/>
                </a:solidFill>
                <a:effectLst/>
                <a:latin typeface="Google Sans"/>
              </a:rPr>
              <a:t>Web</a:t>
            </a:r>
            <a:r>
              <a:rPr lang="ja-JP" altLang="en-US" sz="2000" b="0" i="0" dirty="0">
                <a:solidFill>
                  <a:srgbClr val="040C28"/>
                </a:solidFill>
                <a:effectLst/>
                <a:latin typeface="Google Sans"/>
              </a:rPr>
              <a:t>サイト上のコンテンツを迅速にエンドユーザーに届けるための仕組みのこと。</a:t>
            </a:r>
            <a:endParaRPr lang="ja-JP" altLang="en-US" sz="2000" dirty="0">
              <a:latin typeface="Noto Sans JP"/>
            </a:endParaRPr>
          </a:p>
        </p:txBody>
      </p:sp>
      <p:pic>
        <p:nvPicPr>
          <p:cNvPr id="9" name="図 8">
            <a:extLst>
              <a:ext uri="{FF2B5EF4-FFF2-40B4-BE49-F238E27FC236}">
                <a16:creationId xmlns:a16="http://schemas.microsoft.com/office/drawing/2014/main" id="{A82D2152-6918-16A5-F011-53B91CE93C2D}"/>
              </a:ext>
            </a:extLst>
          </p:cNvPr>
          <p:cNvPicPr>
            <a:picLocks noChangeAspect="1"/>
          </p:cNvPicPr>
          <p:nvPr/>
        </p:nvPicPr>
        <p:blipFill>
          <a:blip r:embed="rId3"/>
          <a:stretch>
            <a:fillRect/>
          </a:stretch>
        </p:blipFill>
        <p:spPr>
          <a:xfrm>
            <a:off x="3473848" y="2877902"/>
            <a:ext cx="5027057" cy="2497640"/>
          </a:xfrm>
          <a:prstGeom prst="rect">
            <a:avLst/>
          </a:prstGeom>
        </p:spPr>
      </p:pic>
      <p:sp>
        <p:nvSpPr>
          <p:cNvPr id="11" name="テキスト ボックス 10">
            <a:extLst>
              <a:ext uri="{FF2B5EF4-FFF2-40B4-BE49-F238E27FC236}">
                <a16:creationId xmlns:a16="http://schemas.microsoft.com/office/drawing/2014/main" id="{6D00A5F8-9505-EC0F-A1C0-A1D73BCC77A4}"/>
              </a:ext>
            </a:extLst>
          </p:cNvPr>
          <p:cNvSpPr txBox="1"/>
          <p:nvPr/>
        </p:nvSpPr>
        <p:spPr>
          <a:xfrm>
            <a:off x="4273062" y="5575325"/>
            <a:ext cx="4016828" cy="276999"/>
          </a:xfrm>
          <a:prstGeom prst="rect">
            <a:avLst/>
          </a:prstGeom>
          <a:noFill/>
        </p:spPr>
        <p:txBody>
          <a:bodyPr wrap="square">
            <a:spAutoFit/>
          </a:bodyPr>
          <a:lstStyle/>
          <a:p>
            <a:r>
              <a:rPr lang="en-US" altLang="ja-JP" sz="1200" dirty="0">
                <a:hlinkClick r:id="rId4"/>
              </a:rPr>
              <a:t>CDN | </a:t>
            </a:r>
            <a:r>
              <a:rPr lang="ja-JP" altLang="en-US" sz="1200" dirty="0">
                <a:hlinkClick r:id="rId4"/>
              </a:rPr>
              <a:t>法人のお客さま </a:t>
            </a:r>
            <a:r>
              <a:rPr lang="en-US" altLang="ja-JP" sz="1200" dirty="0">
                <a:hlinkClick r:id="rId4"/>
              </a:rPr>
              <a:t>| </a:t>
            </a:r>
            <a:r>
              <a:rPr lang="ja-JP" altLang="en-US" sz="1200" dirty="0">
                <a:hlinkClick r:id="rId4"/>
              </a:rPr>
              <a:t>ソフトバンク </a:t>
            </a:r>
            <a:r>
              <a:rPr lang="en-US" altLang="ja-JP" sz="1200" dirty="0">
                <a:hlinkClick r:id="rId4"/>
              </a:rPr>
              <a:t>(softbank.jp)</a:t>
            </a:r>
            <a:endParaRPr lang="ja-JP" altLang="en-US" sz="1200" dirty="0"/>
          </a:p>
        </p:txBody>
      </p:sp>
    </p:spTree>
    <p:extLst>
      <p:ext uri="{BB962C8B-B14F-4D97-AF65-F5344CB8AC3E}">
        <p14:creationId xmlns:p14="http://schemas.microsoft.com/office/powerpoint/2010/main" val="15375469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273628" y="739127"/>
            <a:ext cx="10015695" cy="1938992"/>
          </a:xfrm>
          <a:prstGeom prst="rect">
            <a:avLst/>
          </a:prstGeom>
          <a:noFill/>
        </p:spPr>
        <p:txBody>
          <a:bodyPr wrap="square" rtlCol="0">
            <a:spAutoFit/>
          </a:bodyPr>
          <a:lstStyle/>
          <a:p>
            <a:r>
              <a:rPr lang="ja-JP" altLang="en-US" sz="2000" b="1" dirty="0">
                <a:solidFill>
                  <a:srgbClr val="FF0000"/>
                </a:solidFill>
                <a:latin typeface="Noto Sans JP"/>
              </a:rPr>
              <a:t>デジタルツイン</a:t>
            </a:r>
            <a:endParaRPr lang="en-US" altLang="ja-JP" sz="2000" b="1" dirty="0">
              <a:solidFill>
                <a:srgbClr val="FF0000"/>
              </a:solidFill>
              <a:latin typeface="Noto Sans JP"/>
            </a:endParaRPr>
          </a:p>
          <a:p>
            <a:endParaRPr lang="en-US" altLang="ja-JP" sz="2000" b="1" i="0" dirty="0">
              <a:solidFill>
                <a:srgbClr val="FF0000"/>
              </a:solidFill>
              <a:effectLst/>
              <a:latin typeface="Noto Sans JP"/>
            </a:endParaRPr>
          </a:p>
          <a:p>
            <a:r>
              <a:rPr lang="ja-JP" altLang="en-US" sz="2000" b="0" i="0" dirty="0">
                <a:solidFill>
                  <a:srgbClr val="040C28"/>
                </a:solidFill>
                <a:effectLst/>
                <a:latin typeface="Google Sans"/>
              </a:rPr>
              <a:t>インターネットに接続した機器などを活用して現実空間の情報を取得し、サイバー空間内に現実空間の環境を再現すること。</a:t>
            </a:r>
            <a:r>
              <a:rPr lang="en-US" altLang="ja-JP" sz="2000" b="0" i="0" dirty="0">
                <a:solidFill>
                  <a:srgbClr val="040C28"/>
                </a:solidFill>
                <a:effectLst/>
                <a:latin typeface="Google Sans"/>
              </a:rPr>
              <a:t>2002</a:t>
            </a:r>
            <a:r>
              <a:rPr lang="ja-JP" altLang="en-US" sz="2000" b="0" i="0" dirty="0">
                <a:solidFill>
                  <a:srgbClr val="040C28"/>
                </a:solidFill>
                <a:effectLst/>
                <a:latin typeface="Google Sans"/>
              </a:rPr>
              <a:t>年に米ミシガン大学のマイケル・グリーブスによって広く提唱された概念。現実世界と対になる双子（ツイン）をデジタル空間上に構築し、モニタリングやシミュレーションを可能にする仕組みの事。</a:t>
            </a:r>
            <a:endParaRPr lang="ja-JP" altLang="en-US" sz="2000" dirty="0">
              <a:latin typeface="Noto Sans JP"/>
            </a:endParaRPr>
          </a:p>
        </p:txBody>
      </p:sp>
      <p:pic>
        <p:nvPicPr>
          <p:cNvPr id="3" name="図 2">
            <a:extLst>
              <a:ext uri="{FF2B5EF4-FFF2-40B4-BE49-F238E27FC236}">
                <a16:creationId xmlns:a16="http://schemas.microsoft.com/office/drawing/2014/main" id="{33FBCC64-0D87-00F4-1BAE-478CF693E791}"/>
              </a:ext>
            </a:extLst>
          </p:cNvPr>
          <p:cNvPicPr>
            <a:picLocks noChangeAspect="1"/>
          </p:cNvPicPr>
          <p:nvPr/>
        </p:nvPicPr>
        <p:blipFill>
          <a:blip r:embed="rId3"/>
          <a:stretch>
            <a:fillRect/>
          </a:stretch>
        </p:blipFill>
        <p:spPr>
          <a:xfrm>
            <a:off x="4273062" y="2706189"/>
            <a:ext cx="3008882" cy="2947386"/>
          </a:xfrm>
          <a:prstGeom prst="rect">
            <a:avLst/>
          </a:prstGeom>
        </p:spPr>
      </p:pic>
      <p:sp>
        <p:nvSpPr>
          <p:cNvPr id="6" name="テキスト ボックス 5">
            <a:extLst>
              <a:ext uri="{FF2B5EF4-FFF2-40B4-BE49-F238E27FC236}">
                <a16:creationId xmlns:a16="http://schemas.microsoft.com/office/drawing/2014/main" id="{B315DA6E-8552-332E-8722-E28FDEA1EA1D}"/>
              </a:ext>
            </a:extLst>
          </p:cNvPr>
          <p:cNvSpPr txBox="1"/>
          <p:nvPr/>
        </p:nvSpPr>
        <p:spPr>
          <a:xfrm>
            <a:off x="3378759" y="5681645"/>
            <a:ext cx="6094324" cy="461665"/>
          </a:xfrm>
          <a:prstGeom prst="rect">
            <a:avLst/>
          </a:prstGeom>
          <a:noFill/>
        </p:spPr>
        <p:txBody>
          <a:bodyPr wrap="square">
            <a:spAutoFit/>
          </a:bodyPr>
          <a:lstStyle/>
          <a:p>
            <a:r>
              <a:rPr lang="ja-JP" altLang="en-US" sz="1200" dirty="0">
                <a:hlinkClick r:id="rId4"/>
              </a:rPr>
              <a:t>情報通信白書 </a:t>
            </a:r>
            <a:r>
              <a:rPr lang="en-US" altLang="ja-JP" sz="1200" dirty="0">
                <a:hlinkClick r:id="rId4"/>
              </a:rPr>
              <a:t>for Kids</a:t>
            </a:r>
            <a:r>
              <a:rPr lang="ja-JP" altLang="en-US" sz="1200" dirty="0">
                <a:hlinkClick r:id="rId4"/>
              </a:rPr>
              <a:t>：インターネットの活用：デジタルツインって何？ </a:t>
            </a:r>
            <a:r>
              <a:rPr lang="en-US" altLang="ja-JP" sz="1200" dirty="0">
                <a:hlinkClick r:id="rId4"/>
              </a:rPr>
              <a:t>(soumu.go.jp)</a:t>
            </a:r>
            <a:endParaRPr lang="ja-JP" altLang="en-US" sz="1200" dirty="0"/>
          </a:p>
        </p:txBody>
      </p:sp>
    </p:spTree>
    <p:extLst>
      <p:ext uri="{BB962C8B-B14F-4D97-AF65-F5344CB8AC3E}">
        <p14:creationId xmlns:p14="http://schemas.microsoft.com/office/powerpoint/2010/main" val="8850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273628" y="739127"/>
            <a:ext cx="10015695" cy="1938992"/>
          </a:xfrm>
          <a:prstGeom prst="rect">
            <a:avLst/>
          </a:prstGeom>
          <a:noFill/>
        </p:spPr>
        <p:txBody>
          <a:bodyPr wrap="square" rtlCol="0">
            <a:spAutoFit/>
          </a:bodyPr>
          <a:lstStyle/>
          <a:p>
            <a:r>
              <a:rPr lang="ja-JP" altLang="en-US" sz="2000" b="1" dirty="0">
                <a:solidFill>
                  <a:srgbClr val="FF0000"/>
                </a:solidFill>
                <a:latin typeface="Noto Sans JP"/>
              </a:rPr>
              <a:t>サイバーフィジカルシステム（</a:t>
            </a:r>
            <a:r>
              <a:rPr lang="en-US" altLang="ja-JP" sz="2000" b="1" dirty="0">
                <a:solidFill>
                  <a:srgbClr val="FF0000"/>
                </a:solidFill>
                <a:latin typeface="Noto Sans JP"/>
              </a:rPr>
              <a:t>Cyber Physical System</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b="1" i="0" dirty="0">
              <a:solidFill>
                <a:srgbClr val="FF0000"/>
              </a:solidFill>
              <a:effectLst/>
              <a:latin typeface="Noto Sans JP"/>
            </a:endParaRPr>
          </a:p>
          <a:p>
            <a:r>
              <a:rPr lang="ja-JP" altLang="en-US" sz="2000" b="0" i="0" dirty="0">
                <a:solidFill>
                  <a:srgbClr val="040C28"/>
                </a:solidFill>
                <a:effectLst/>
                <a:latin typeface="Google Sans"/>
              </a:rPr>
              <a:t>実世界（フィジカル空間）にある多様なデータをセンサーネットワーク等で収集し、サイバー空間で大規模データ処理技術等を駆使して分析／知識化を行い、そこで創出した情報／価値によって、産業の活性化や社会問題の解決を図っていくもののこと。</a:t>
            </a:r>
            <a:r>
              <a:rPr lang="en-US" altLang="ja-JP" sz="2000" b="0" i="0" dirty="0">
                <a:solidFill>
                  <a:srgbClr val="040C28"/>
                </a:solidFill>
                <a:effectLst/>
                <a:latin typeface="Google Sans"/>
              </a:rPr>
              <a:t>CPS</a:t>
            </a:r>
            <a:r>
              <a:rPr lang="ja-JP" altLang="en-US" sz="2000" b="0" i="0" dirty="0">
                <a:solidFill>
                  <a:srgbClr val="040C28"/>
                </a:solidFill>
                <a:effectLst/>
                <a:latin typeface="Google Sans"/>
              </a:rPr>
              <a:t>とも呼ばれる。</a:t>
            </a:r>
            <a:endParaRPr lang="ja-JP" altLang="en-US" sz="2000" dirty="0">
              <a:latin typeface="Noto Sans JP"/>
            </a:endParaRPr>
          </a:p>
        </p:txBody>
      </p:sp>
      <p:pic>
        <p:nvPicPr>
          <p:cNvPr id="125954" name="Picture 2" descr="About CPS">
            <a:extLst>
              <a:ext uri="{FF2B5EF4-FFF2-40B4-BE49-F238E27FC236}">
                <a16:creationId xmlns:a16="http://schemas.microsoft.com/office/drawing/2014/main" id="{663EE634-1FFF-5886-0B01-5B1A6C181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1189" y="2464973"/>
            <a:ext cx="3332162" cy="3429817"/>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E6FD4795-7066-D4C2-6C46-13B7FF0B53D2}"/>
              </a:ext>
            </a:extLst>
          </p:cNvPr>
          <p:cNvSpPr txBox="1"/>
          <p:nvPr/>
        </p:nvSpPr>
        <p:spPr>
          <a:xfrm>
            <a:off x="7319807" y="5186177"/>
            <a:ext cx="1424353" cy="276999"/>
          </a:xfrm>
          <a:prstGeom prst="rect">
            <a:avLst/>
          </a:prstGeom>
          <a:noFill/>
        </p:spPr>
        <p:txBody>
          <a:bodyPr wrap="square">
            <a:spAutoFit/>
          </a:bodyPr>
          <a:lstStyle/>
          <a:p>
            <a:r>
              <a:rPr lang="en-US" altLang="ja-JP" sz="1200" dirty="0">
                <a:hlinkClick r:id="rId4"/>
              </a:rPr>
              <a:t>CPS</a:t>
            </a:r>
            <a:r>
              <a:rPr lang="ja-JP" altLang="en-US" sz="1200" dirty="0">
                <a:hlinkClick r:id="rId4"/>
              </a:rPr>
              <a:t>とは </a:t>
            </a:r>
            <a:r>
              <a:rPr lang="en-US" altLang="ja-JP" sz="1200" dirty="0">
                <a:hlinkClick r:id="rId4"/>
              </a:rPr>
              <a:t>| JEITA</a:t>
            </a:r>
            <a:endParaRPr lang="ja-JP" altLang="en-US" sz="1200" dirty="0"/>
          </a:p>
        </p:txBody>
      </p:sp>
    </p:spTree>
    <p:extLst>
      <p:ext uri="{BB962C8B-B14F-4D97-AF65-F5344CB8AC3E}">
        <p14:creationId xmlns:p14="http://schemas.microsoft.com/office/powerpoint/2010/main" val="2631916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273627" y="869757"/>
            <a:ext cx="10015695" cy="1631216"/>
          </a:xfrm>
          <a:prstGeom prst="rect">
            <a:avLst/>
          </a:prstGeom>
          <a:noFill/>
        </p:spPr>
        <p:txBody>
          <a:bodyPr wrap="square" rtlCol="0">
            <a:spAutoFit/>
          </a:bodyPr>
          <a:lstStyle/>
          <a:p>
            <a:r>
              <a:rPr lang="en-US" altLang="ja-JP" sz="2000" b="1" dirty="0">
                <a:solidFill>
                  <a:srgbClr val="FF0000"/>
                </a:solidFill>
                <a:latin typeface="Noto Sans JP"/>
              </a:rPr>
              <a:t>J</a:t>
            </a:r>
            <a:r>
              <a:rPr lang="ja-JP" altLang="en-US" sz="2000" b="1" dirty="0">
                <a:solidFill>
                  <a:srgbClr val="FF0000"/>
                </a:solidFill>
                <a:latin typeface="Noto Sans JP"/>
              </a:rPr>
              <a:t>アラート（全国瞬時警報システム）</a:t>
            </a:r>
            <a:endParaRPr lang="en-US" altLang="ja-JP" sz="2000" b="1" dirty="0">
              <a:solidFill>
                <a:srgbClr val="FF0000"/>
              </a:solidFill>
              <a:latin typeface="Noto Sans JP"/>
            </a:endParaRPr>
          </a:p>
          <a:p>
            <a:endParaRPr lang="en-US" altLang="ja-JP" sz="2000" b="1" i="0" dirty="0">
              <a:solidFill>
                <a:srgbClr val="FF0000"/>
              </a:solidFill>
              <a:effectLst/>
              <a:latin typeface="Noto Sans JP"/>
            </a:endParaRPr>
          </a:p>
          <a:p>
            <a:r>
              <a:rPr lang="ja-JP" altLang="en-US" sz="2000" dirty="0">
                <a:latin typeface="Noto Sans JP"/>
              </a:rPr>
              <a:t>弾道ミサイル情報、緊急地震速報、大津波警報など、対処に時間的余裕のない事態に関する情報を携帯電話等に配信される緊急速報メール、市町村防災行政無線等により、国から住民まで瞬時に伝達するシステムのこと。</a:t>
            </a:r>
          </a:p>
        </p:txBody>
      </p:sp>
      <p:pic>
        <p:nvPicPr>
          <p:cNvPr id="131074" name="Picture 2" descr="全国瞬時警報システム（Jアラート）のルート図">
            <a:extLst>
              <a:ext uri="{FF2B5EF4-FFF2-40B4-BE49-F238E27FC236}">
                <a16:creationId xmlns:a16="http://schemas.microsoft.com/office/drawing/2014/main" id="{615A586E-15B7-70F6-CC6B-C71A17D3B7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1285" y="2592009"/>
            <a:ext cx="5769429" cy="30968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DF60A3A9-C4FD-54F0-2F14-932704AFB201}"/>
              </a:ext>
            </a:extLst>
          </p:cNvPr>
          <p:cNvSpPr txBox="1"/>
          <p:nvPr/>
        </p:nvSpPr>
        <p:spPr>
          <a:xfrm>
            <a:off x="3119175" y="5779871"/>
            <a:ext cx="6094324" cy="461665"/>
          </a:xfrm>
          <a:prstGeom prst="rect">
            <a:avLst/>
          </a:prstGeom>
          <a:noFill/>
        </p:spPr>
        <p:txBody>
          <a:bodyPr wrap="square">
            <a:spAutoFit/>
          </a:bodyPr>
          <a:lstStyle/>
          <a:p>
            <a:r>
              <a:rPr lang="ja-JP" altLang="en-US" sz="1200" dirty="0">
                <a:hlinkClick r:id="rId4"/>
              </a:rPr>
              <a:t>全国瞬時警報システム（</a:t>
            </a:r>
            <a:r>
              <a:rPr lang="en-US" altLang="ja-JP" sz="1200" dirty="0">
                <a:hlinkClick r:id="rId4"/>
              </a:rPr>
              <a:t>J</a:t>
            </a:r>
            <a:r>
              <a:rPr lang="ja-JP" altLang="en-US" sz="1200" dirty="0">
                <a:hlinkClick r:id="rId4"/>
              </a:rPr>
              <a:t>アラート）の概要 </a:t>
            </a:r>
            <a:r>
              <a:rPr lang="en-US" altLang="ja-JP" sz="1200" dirty="0">
                <a:hlinkClick r:id="rId4"/>
              </a:rPr>
              <a:t>| </a:t>
            </a:r>
            <a:r>
              <a:rPr lang="ja-JP" altLang="en-US" sz="1200" dirty="0">
                <a:hlinkClick r:id="rId4"/>
              </a:rPr>
              <a:t>消防庁の組織および所掌業務 </a:t>
            </a:r>
            <a:r>
              <a:rPr lang="en-US" altLang="ja-JP" sz="1200" dirty="0">
                <a:hlinkClick r:id="rId4"/>
              </a:rPr>
              <a:t>| </a:t>
            </a:r>
            <a:r>
              <a:rPr lang="ja-JP" altLang="en-US" sz="1200" dirty="0">
                <a:hlinkClick r:id="rId4"/>
              </a:rPr>
              <a:t>総務省消防庁 </a:t>
            </a:r>
            <a:r>
              <a:rPr lang="en-US" altLang="ja-JP" sz="1200" dirty="0">
                <a:hlinkClick r:id="rId4"/>
              </a:rPr>
              <a:t>(fdma.go.jp)</a:t>
            </a:r>
            <a:endParaRPr lang="ja-JP" altLang="en-US" sz="1200" dirty="0"/>
          </a:p>
        </p:txBody>
      </p:sp>
    </p:spTree>
    <p:extLst>
      <p:ext uri="{BB962C8B-B14F-4D97-AF65-F5344CB8AC3E}">
        <p14:creationId xmlns:p14="http://schemas.microsoft.com/office/powerpoint/2010/main" val="18890307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213337" y="1372175"/>
            <a:ext cx="10015695" cy="1631216"/>
          </a:xfrm>
          <a:prstGeom prst="rect">
            <a:avLst/>
          </a:prstGeom>
          <a:noFill/>
        </p:spPr>
        <p:txBody>
          <a:bodyPr wrap="square" rtlCol="0">
            <a:spAutoFit/>
          </a:bodyPr>
          <a:lstStyle/>
          <a:p>
            <a:r>
              <a:rPr lang="en-US" altLang="ja-JP" sz="2000" b="1" dirty="0">
                <a:solidFill>
                  <a:srgbClr val="FF0000"/>
                </a:solidFill>
                <a:latin typeface="Noto Sans JP"/>
              </a:rPr>
              <a:t>AI</a:t>
            </a:r>
            <a:r>
              <a:rPr lang="ja-JP" altLang="en-US" sz="2000" b="1" dirty="0">
                <a:solidFill>
                  <a:srgbClr val="FF0000"/>
                </a:solidFill>
                <a:latin typeface="Noto Sans JP"/>
              </a:rPr>
              <a:t>（</a:t>
            </a:r>
            <a:r>
              <a:rPr lang="en-US" altLang="ja-JP" sz="2000" b="1" dirty="0">
                <a:solidFill>
                  <a:srgbClr val="FF0000"/>
                </a:solidFill>
                <a:latin typeface="Noto Sans JP"/>
              </a:rPr>
              <a:t>Artificial Intelligence</a:t>
            </a:r>
            <a:r>
              <a:rPr lang="ja-JP" altLang="en-US" sz="2000" b="1" dirty="0">
                <a:solidFill>
                  <a:srgbClr val="FF0000"/>
                </a:solidFill>
                <a:latin typeface="Noto Sans JP"/>
              </a:rPr>
              <a:t>）</a:t>
            </a:r>
            <a:endParaRPr lang="en-US" altLang="ja-JP" sz="2000" b="1" i="0" dirty="0">
              <a:solidFill>
                <a:srgbClr val="FF0000"/>
              </a:solidFill>
              <a:effectLst/>
              <a:latin typeface="Noto Sans JP"/>
            </a:endParaRPr>
          </a:p>
          <a:p>
            <a:endParaRPr lang="en-US" altLang="ja-JP" sz="2000" dirty="0">
              <a:latin typeface="Noto Sans JP"/>
            </a:endParaRPr>
          </a:p>
          <a:p>
            <a:r>
              <a:rPr lang="ja-JP" altLang="en-US" sz="2000" dirty="0">
                <a:latin typeface="Noto Sans JP"/>
              </a:rPr>
              <a:t>人工知能のこと。コンピュータがデータを分析し、推論（知識を基に、新しい結論を得ること）や判断、最適化提案、課題定義や解決、学習（情報から将来使えそうな知識を見つけること）などを行う、人間の知的能力を模倣する技術を意味する。</a:t>
            </a:r>
          </a:p>
        </p:txBody>
      </p:sp>
      <p:pic>
        <p:nvPicPr>
          <p:cNvPr id="132098" name="Picture 2">
            <a:extLst>
              <a:ext uri="{FF2B5EF4-FFF2-40B4-BE49-F238E27FC236}">
                <a16:creationId xmlns:a16="http://schemas.microsoft.com/office/drawing/2014/main" id="{CC92FC43-AADA-950B-FF45-6AB69BBB66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091" y="3163827"/>
            <a:ext cx="2455756" cy="2455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017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203289" y="2467446"/>
            <a:ext cx="10015695" cy="1631216"/>
          </a:xfrm>
          <a:prstGeom prst="rect">
            <a:avLst/>
          </a:prstGeom>
          <a:noFill/>
        </p:spPr>
        <p:txBody>
          <a:bodyPr wrap="square" rtlCol="0">
            <a:spAutoFit/>
          </a:bodyPr>
          <a:lstStyle/>
          <a:p>
            <a:r>
              <a:rPr lang="ja-JP" altLang="en-US" sz="2000" b="1" dirty="0">
                <a:solidFill>
                  <a:srgbClr val="FF0000"/>
                </a:solidFill>
                <a:latin typeface="Noto Sans JP"/>
              </a:rPr>
              <a:t>人間中心の</a:t>
            </a:r>
            <a:r>
              <a:rPr lang="en-US" altLang="ja-JP" sz="2000" b="1" dirty="0">
                <a:solidFill>
                  <a:srgbClr val="FF0000"/>
                </a:solidFill>
                <a:latin typeface="Noto Sans JP"/>
              </a:rPr>
              <a:t>AI</a:t>
            </a:r>
            <a:r>
              <a:rPr lang="ja-JP" altLang="en-US" sz="2000" b="1" dirty="0">
                <a:solidFill>
                  <a:srgbClr val="FF0000"/>
                </a:solidFill>
                <a:latin typeface="Noto Sans JP"/>
              </a:rPr>
              <a:t>社会原則</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人工知能を利用する際に守るべき</a:t>
            </a:r>
            <a:r>
              <a:rPr lang="en-US" altLang="ja-JP" sz="2000" dirty="0">
                <a:latin typeface="Noto Sans JP"/>
              </a:rPr>
              <a:t>7</a:t>
            </a:r>
            <a:r>
              <a:rPr lang="ja-JP" altLang="en-US" sz="2000" dirty="0">
                <a:latin typeface="Noto Sans JP"/>
              </a:rPr>
              <a:t>個の原則（人間中心の原則、教育・リテラシーの原則、プライバシーの原則、セキュリティ確保の原則、公正競争確保の原則、公平性、説明責任及び透明性の原則、イノベーションの原則）を表す言葉である。</a:t>
            </a:r>
          </a:p>
        </p:txBody>
      </p:sp>
    </p:spTree>
    <p:extLst>
      <p:ext uri="{BB962C8B-B14F-4D97-AF65-F5344CB8AC3E}">
        <p14:creationId xmlns:p14="http://schemas.microsoft.com/office/powerpoint/2010/main" val="3569457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203289" y="2467446"/>
            <a:ext cx="10015695" cy="1631216"/>
          </a:xfrm>
          <a:prstGeom prst="rect">
            <a:avLst/>
          </a:prstGeom>
          <a:noFill/>
        </p:spPr>
        <p:txBody>
          <a:bodyPr wrap="square" rtlCol="0">
            <a:spAutoFit/>
          </a:bodyPr>
          <a:lstStyle/>
          <a:p>
            <a:r>
              <a:rPr lang="en-US" altLang="ja-JP" sz="2000" b="1" dirty="0">
                <a:solidFill>
                  <a:srgbClr val="FF0000"/>
                </a:solidFill>
                <a:latin typeface="Noto Sans JP"/>
              </a:rPr>
              <a:t>AI</a:t>
            </a:r>
            <a:r>
              <a:rPr lang="ja-JP" altLang="en-US" sz="2000" b="1" dirty="0">
                <a:solidFill>
                  <a:srgbClr val="FF0000"/>
                </a:solidFill>
                <a:latin typeface="Noto Sans JP"/>
              </a:rPr>
              <a:t>利活用ガイドライン</a:t>
            </a:r>
            <a:endParaRPr lang="en-US" altLang="ja-JP" sz="2000" b="1" dirty="0">
              <a:solidFill>
                <a:srgbClr val="FF0000"/>
              </a:solidFill>
              <a:latin typeface="Noto Sans JP"/>
            </a:endParaRPr>
          </a:p>
          <a:p>
            <a:endParaRPr lang="en-US" altLang="ja-JP" sz="2000" dirty="0">
              <a:latin typeface="Noto Sans JP"/>
            </a:endParaRPr>
          </a:p>
          <a:p>
            <a:r>
              <a:rPr lang="en-US" altLang="ja-JP" sz="2000" dirty="0">
                <a:latin typeface="Noto Sans JP"/>
              </a:rPr>
              <a:t>AI</a:t>
            </a:r>
            <a:r>
              <a:rPr lang="ja-JP" altLang="en-US" sz="2000" dirty="0">
                <a:latin typeface="Noto Sans JP"/>
              </a:rPr>
              <a:t>の利活用で留意するべき</a:t>
            </a:r>
            <a:r>
              <a:rPr lang="en-US" altLang="ja-JP" sz="2000" dirty="0">
                <a:latin typeface="Noto Sans JP"/>
              </a:rPr>
              <a:t>10</a:t>
            </a:r>
            <a:r>
              <a:rPr lang="ja-JP" altLang="en-US" sz="2000" dirty="0">
                <a:latin typeface="Noto Sans JP"/>
              </a:rPr>
              <a:t>の原則をまとめて解説したもの。主に事業者に向けた解説書である。</a:t>
            </a:r>
            <a:r>
              <a:rPr lang="en-US" altLang="ja-JP" sz="2000" dirty="0">
                <a:latin typeface="Noto Sans JP"/>
              </a:rPr>
              <a:t>2019</a:t>
            </a:r>
            <a:r>
              <a:rPr lang="ja-JP" altLang="en-US" sz="2000" dirty="0">
                <a:latin typeface="Noto Sans JP"/>
              </a:rPr>
              <a:t>年に内閣府がまとめた「人間中心の</a:t>
            </a:r>
            <a:r>
              <a:rPr lang="en-US" altLang="ja-JP" sz="2000" dirty="0">
                <a:latin typeface="Noto Sans JP"/>
              </a:rPr>
              <a:t>AI</a:t>
            </a:r>
            <a:r>
              <a:rPr lang="ja-JP" altLang="en-US" sz="2000" dirty="0">
                <a:latin typeface="Noto Sans JP"/>
              </a:rPr>
              <a:t>社会原則」では、事業者に</a:t>
            </a:r>
            <a:r>
              <a:rPr lang="en-US" altLang="ja-JP" sz="2000" dirty="0">
                <a:latin typeface="Noto Sans JP"/>
              </a:rPr>
              <a:t>AI</a:t>
            </a:r>
            <a:r>
              <a:rPr lang="ja-JP" altLang="en-US" sz="2000" dirty="0">
                <a:latin typeface="Noto Sans JP"/>
              </a:rPr>
              <a:t>開発利用原則の策定が求められており、策定の手引きとして位置づけられている。</a:t>
            </a:r>
          </a:p>
        </p:txBody>
      </p:sp>
    </p:spTree>
    <p:extLst>
      <p:ext uri="{BB962C8B-B14F-4D97-AF65-F5344CB8AC3E}">
        <p14:creationId xmlns:p14="http://schemas.microsoft.com/office/powerpoint/2010/main" val="2191478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83192" y="1452563"/>
            <a:ext cx="10015695" cy="1631216"/>
          </a:xfrm>
          <a:prstGeom prst="rect">
            <a:avLst/>
          </a:prstGeom>
          <a:noFill/>
        </p:spPr>
        <p:txBody>
          <a:bodyPr wrap="square" rtlCol="0">
            <a:spAutoFit/>
          </a:bodyPr>
          <a:lstStyle/>
          <a:p>
            <a:r>
              <a:rPr lang="ja-JP" altLang="en-US" sz="2000" b="1" dirty="0">
                <a:solidFill>
                  <a:srgbClr val="FF0000"/>
                </a:solidFill>
                <a:latin typeface="Noto Sans JP"/>
              </a:rPr>
              <a:t>特化型</a:t>
            </a:r>
            <a:r>
              <a:rPr lang="en-US" altLang="ja-JP" sz="2000" b="1" dirty="0">
                <a:solidFill>
                  <a:srgbClr val="FF0000"/>
                </a:solidFill>
                <a:latin typeface="Noto Sans JP"/>
              </a:rPr>
              <a:t>AI</a:t>
            </a:r>
            <a:r>
              <a:rPr lang="ja-JP" altLang="en-US" sz="2000" b="1" dirty="0">
                <a:solidFill>
                  <a:srgbClr val="FF0000"/>
                </a:solidFill>
                <a:latin typeface="Noto Sans JP"/>
              </a:rPr>
              <a:t>（</a:t>
            </a:r>
            <a:r>
              <a:rPr lang="en-US" altLang="ja-JP" sz="2000" b="1" dirty="0">
                <a:solidFill>
                  <a:srgbClr val="FF0000"/>
                </a:solidFill>
                <a:latin typeface="Noto Sans JP"/>
              </a:rPr>
              <a:t>Applied AI</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個別の分野・領域に特化した</a:t>
            </a:r>
            <a:r>
              <a:rPr lang="en-US" altLang="ja-JP" sz="2000" dirty="0">
                <a:latin typeface="Noto Sans JP"/>
              </a:rPr>
              <a:t>AI</a:t>
            </a:r>
            <a:r>
              <a:rPr lang="ja-JP" altLang="en-US" sz="2000" dirty="0">
                <a:latin typeface="Noto Sans JP"/>
              </a:rPr>
              <a:t>のこと。決まった役割の中で、限定された範囲の処理を行うシステム。特化型</a:t>
            </a:r>
            <a:r>
              <a:rPr lang="en-US" altLang="ja-JP" sz="2000" dirty="0">
                <a:latin typeface="Noto Sans JP"/>
              </a:rPr>
              <a:t>AI</a:t>
            </a:r>
            <a:r>
              <a:rPr lang="ja-JP" altLang="en-US" sz="2000" dirty="0">
                <a:latin typeface="Noto Sans JP"/>
              </a:rPr>
              <a:t>の活用例としては、気象データを分析して天気を予測するシステム、画像や音声認識、自動運転システムなどに使われている。</a:t>
            </a:r>
          </a:p>
        </p:txBody>
      </p:sp>
      <p:pic>
        <p:nvPicPr>
          <p:cNvPr id="133124" name="Picture 4">
            <a:extLst>
              <a:ext uri="{FF2B5EF4-FFF2-40B4-BE49-F238E27FC236}">
                <a16:creationId xmlns:a16="http://schemas.microsoft.com/office/drawing/2014/main" id="{903F017F-068B-D6F4-D0E9-2D0D7B13D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4012" y="3429000"/>
            <a:ext cx="2459144" cy="2135391"/>
          </a:xfrm>
          <a:prstGeom prst="rect">
            <a:avLst/>
          </a:prstGeom>
          <a:noFill/>
          <a:extLst>
            <a:ext uri="{909E8E84-426E-40DD-AFC4-6F175D3DCCD1}">
              <a14:hiddenFill xmlns:a14="http://schemas.microsoft.com/office/drawing/2010/main">
                <a:solidFill>
                  <a:srgbClr val="FFFFFF"/>
                </a:solidFill>
              </a14:hiddenFill>
            </a:ext>
          </a:extLst>
        </p:spPr>
      </p:pic>
      <p:pic>
        <p:nvPicPr>
          <p:cNvPr id="133126" name="Picture 6">
            <a:extLst>
              <a:ext uri="{FF2B5EF4-FFF2-40B4-BE49-F238E27FC236}">
                <a16:creationId xmlns:a16="http://schemas.microsoft.com/office/drawing/2014/main" id="{AAC88E3A-9266-F8B8-3899-4DC31CBA0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7066" y="3370646"/>
            <a:ext cx="2034791" cy="2034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5284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83192" y="1452563"/>
            <a:ext cx="10015695" cy="1631216"/>
          </a:xfrm>
          <a:prstGeom prst="rect">
            <a:avLst/>
          </a:prstGeom>
          <a:noFill/>
        </p:spPr>
        <p:txBody>
          <a:bodyPr wrap="square" rtlCol="0">
            <a:spAutoFit/>
          </a:bodyPr>
          <a:lstStyle/>
          <a:p>
            <a:r>
              <a:rPr lang="ja-JP" altLang="en-US" sz="2000" b="1" dirty="0">
                <a:solidFill>
                  <a:srgbClr val="FF0000"/>
                </a:solidFill>
                <a:latin typeface="Noto Sans JP"/>
              </a:rPr>
              <a:t>汎用型</a:t>
            </a:r>
            <a:r>
              <a:rPr lang="en-US" altLang="ja-JP" sz="2000" b="1" dirty="0">
                <a:solidFill>
                  <a:srgbClr val="FF0000"/>
                </a:solidFill>
                <a:latin typeface="Noto Sans JP"/>
              </a:rPr>
              <a:t>AI</a:t>
            </a:r>
            <a:r>
              <a:rPr lang="ja-JP" altLang="en-US" sz="2000" b="1" dirty="0">
                <a:solidFill>
                  <a:srgbClr val="FF0000"/>
                </a:solidFill>
                <a:latin typeface="Noto Sans JP"/>
              </a:rPr>
              <a:t>（</a:t>
            </a:r>
            <a:r>
              <a:rPr lang="en-US" altLang="ja-JP" sz="2000" b="1" dirty="0">
                <a:solidFill>
                  <a:srgbClr val="FF0000"/>
                </a:solidFill>
                <a:latin typeface="Noto Sans JP"/>
              </a:rPr>
              <a:t>Artificial General Intelligence</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想定外の状況でも自ら学習し、能力を応用して処理することができる、人間に近い知能を持つ人工知能を指す。想定外の状況でも自ら学習し、能力を応用して処理することができる、人間に近い知能を持つ人工知能を指す。</a:t>
            </a:r>
            <a:r>
              <a:rPr lang="en-US" altLang="ja-JP" sz="2000" dirty="0">
                <a:latin typeface="Noto Sans JP"/>
              </a:rPr>
              <a:t>AGI</a:t>
            </a:r>
            <a:r>
              <a:rPr lang="ja-JP" altLang="en-US" sz="2000" dirty="0">
                <a:latin typeface="Noto Sans JP"/>
              </a:rPr>
              <a:t>とも呼ばれる。</a:t>
            </a:r>
          </a:p>
        </p:txBody>
      </p:sp>
      <p:pic>
        <p:nvPicPr>
          <p:cNvPr id="136194" name="Picture 2">
            <a:extLst>
              <a:ext uri="{FF2B5EF4-FFF2-40B4-BE49-F238E27FC236}">
                <a16:creationId xmlns:a16="http://schemas.microsoft.com/office/drawing/2014/main" id="{3D5962E4-8688-2EF1-7D45-AD3CC93E3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4027" y="2979529"/>
            <a:ext cx="3612382" cy="2867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213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1987725"/>
            <a:ext cx="10015695" cy="2246769"/>
          </a:xfrm>
          <a:prstGeom prst="rect">
            <a:avLst/>
          </a:prstGeom>
          <a:noFill/>
        </p:spPr>
        <p:txBody>
          <a:bodyPr wrap="square" rtlCol="0">
            <a:spAutoFit/>
          </a:bodyPr>
          <a:lstStyle/>
          <a:p>
            <a:r>
              <a:rPr lang="ja-JP" altLang="en-US" sz="2000" b="1" dirty="0">
                <a:solidFill>
                  <a:srgbClr val="FF0000"/>
                </a:solidFill>
                <a:latin typeface="Noto Sans JP"/>
              </a:rPr>
              <a:t>リーンスタートアップ</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アメリカの起業家エリック・リース氏により提唱された、新規ビジネスの創出や起業プロセスに関する科学的方法論。最初から綿密なビジネスモデルを設計するのではなく、少ないコストですばやく「仮説」と「検証」を繰り返すことを重視し、無駄なく効率的に市場のニーズを探り当てることを推奨している。リーン（</a:t>
            </a:r>
            <a:r>
              <a:rPr lang="en-US" altLang="ja-JP" sz="2000" dirty="0">
                <a:latin typeface="Noto Sans JP"/>
              </a:rPr>
              <a:t>Lean</a:t>
            </a:r>
            <a:r>
              <a:rPr lang="ja-JP" altLang="en-US" sz="2000" dirty="0">
                <a:latin typeface="Noto Sans JP"/>
              </a:rPr>
              <a:t>）は英語で「引き締まった」や「ムダのない」という意味を持つ。</a:t>
            </a:r>
          </a:p>
        </p:txBody>
      </p:sp>
    </p:spTree>
    <p:extLst>
      <p:ext uri="{BB962C8B-B14F-4D97-AF65-F5344CB8AC3E}">
        <p14:creationId xmlns:p14="http://schemas.microsoft.com/office/powerpoint/2010/main" val="799834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233433" y="2557882"/>
            <a:ext cx="10015695" cy="1323439"/>
          </a:xfrm>
          <a:prstGeom prst="rect">
            <a:avLst/>
          </a:prstGeom>
          <a:noFill/>
        </p:spPr>
        <p:txBody>
          <a:bodyPr wrap="square" rtlCol="0">
            <a:spAutoFit/>
          </a:bodyPr>
          <a:lstStyle/>
          <a:p>
            <a:r>
              <a:rPr lang="ja-JP" altLang="en-US" sz="2000" b="1" dirty="0">
                <a:solidFill>
                  <a:srgbClr val="FF0000"/>
                </a:solidFill>
                <a:latin typeface="Noto Sans JP"/>
              </a:rPr>
              <a:t>データのバイアス</a:t>
            </a:r>
            <a:endParaRPr lang="en-US" altLang="ja-JP" sz="2000" b="1" dirty="0">
              <a:solidFill>
                <a:srgbClr val="FF0000"/>
              </a:solidFill>
              <a:latin typeface="Noto Sans JP"/>
            </a:endParaRPr>
          </a:p>
          <a:p>
            <a:endParaRPr lang="en-US" altLang="ja-JP" sz="2000" dirty="0">
              <a:latin typeface="Noto Sans JP"/>
            </a:endParaRPr>
          </a:p>
          <a:p>
            <a:r>
              <a:rPr lang="en-US" altLang="ja-JP" sz="2000" dirty="0">
                <a:latin typeface="Noto Sans JP"/>
              </a:rPr>
              <a:t>AI</a:t>
            </a:r>
            <a:r>
              <a:rPr lang="ja-JP" altLang="en-US" sz="2000" dirty="0">
                <a:latin typeface="Noto Sans JP"/>
              </a:rPr>
              <a:t>のためのデータを集める際、間違った認識や、差別、偏見など、偏りのあるデータを収集してしまうこと。</a:t>
            </a:r>
            <a:endParaRPr lang="en-US" altLang="ja-JP" sz="2000" dirty="0">
              <a:latin typeface="Noto Sans JP"/>
            </a:endParaRPr>
          </a:p>
        </p:txBody>
      </p:sp>
    </p:spTree>
    <p:extLst>
      <p:ext uri="{BB962C8B-B14F-4D97-AF65-F5344CB8AC3E}">
        <p14:creationId xmlns:p14="http://schemas.microsoft.com/office/powerpoint/2010/main" val="36596484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233433" y="2557882"/>
            <a:ext cx="10015695" cy="1323439"/>
          </a:xfrm>
          <a:prstGeom prst="rect">
            <a:avLst/>
          </a:prstGeom>
          <a:noFill/>
        </p:spPr>
        <p:txBody>
          <a:bodyPr wrap="square" rtlCol="0">
            <a:spAutoFit/>
          </a:bodyPr>
          <a:lstStyle/>
          <a:p>
            <a:r>
              <a:rPr lang="ja-JP" altLang="en-US" sz="2000" b="1" dirty="0">
                <a:solidFill>
                  <a:srgbClr val="FF0000"/>
                </a:solidFill>
                <a:latin typeface="Noto Sans JP"/>
              </a:rPr>
              <a:t>アルゴリズムのバイアス</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偏りのあるデータを</a:t>
            </a:r>
            <a:r>
              <a:rPr lang="en-US" altLang="ja-JP" sz="2000" dirty="0">
                <a:latin typeface="Noto Sans JP"/>
              </a:rPr>
              <a:t>AI</a:t>
            </a:r>
            <a:r>
              <a:rPr lang="ja-JP" altLang="en-US" sz="2000" dirty="0">
                <a:latin typeface="Noto Sans JP"/>
              </a:rPr>
              <a:t>に学習させてしまうことで、公平性のない偏った結果を算出してしまうこと。</a:t>
            </a:r>
            <a:endParaRPr lang="en-US" altLang="ja-JP" sz="2000" dirty="0">
              <a:latin typeface="Noto Sans JP"/>
            </a:endParaRPr>
          </a:p>
        </p:txBody>
      </p:sp>
    </p:spTree>
    <p:extLst>
      <p:ext uri="{BB962C8B-B14F-4D97-AF65-F5344CB8AC3E}">
        <p14:creationId xmlns:p14="http://schemas.microsoft.com/office/powerpoint/2010/main" val="3346632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283674" y="1864546"/>
            <a:ext cx="10015695" cy="1323439"/>
          </a:xfrm>
          <a:prstGeom prst="rect">
            <a:avLst/>
          </a:prstGeom>
          <a:noFill/>
        </p:spPr>
        <p:txBody>
          <a:bodyPr wrap="square" rtlCol="0">
            <a:spAutoFit/>
          </a:bodyPr>
          <a:lstStyle/>
          <a:p>
            <a:r>
              <a:rPr lang="en-US" altLang="ja-JP" sz="2000" b="1" dirty="0">
                <a:solidFill>
                  <a:srgbClr val="FF0000"/>
                </a:solidFill>
                <a:latin typeface="Noto Sans JP"/>
              </a:rPr>
              <a:t>CAD</a:t>
            </a:r>
            <a:r>
              <a:rPr lang="ja-JP" altLang="en-US" sz="2000" b="1" dirty="0">
                <a:solidFill>
                  <a:srgbClr val="FF0000"/>
                </a:solidFill>
                <a:latin typeface="Noto Sans JP"/>
              </a:rPr>
              <a:t>（</a:t>
            </a:r>
            <a:r>
              <a:rPr lang="en-US" altLang="ja-JP" sz="2000" b="1" dirty="0">
                <a:solidFill>
                  <a:srgbClr val="FF0000"/>
                </a:solidFill>
                <a:latin typeface="Noto Sans JP"/>
              </a:rPr>
              <a:t>Computer Aided Design</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コンピュータ支援設計とも呼ばれ、コンピュータを用いて設計をすること、またはその設計システムのこと。</a:t>
            </a:r>
            <a:endParaRPr lang="en-US" altLang="ja-JP" sz="2000" dirty="0">
              <a:latin typeface="Noto Sans JP"/>
            </a:endParaRPr>
          </a:p>
        </p:txBody>
      </p:sp>
      <p:pic>
        <p:nvPicPr>
          <p:cNvPr id="137218" name="Picture 2">
            <a:extLst>
              <a:ext uri="{FF2B5EF4-FFF2-40B4-BE49-F238E27FC236}">
                <a16:creationId xmlns:a16="http://schemas.microsoft.com/office/drawing/2014/main" id="{E3B8EFE5-8F47-5221-DD06-CB21522F4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6734" y="3187985"/>
            <a:ext cx="2949191" cy="250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930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73142" y="2767280"/>
            <a:ext cx="10015695" cy="1323439"/>
          </a:xfrm>
          <a:prstGeom prst="rect">
            <a:avLst/>
          </a:prstGeom>
          <a:noFill/>
        </p:spPr>
        <p:txBody>
          <a:bodyPr wrap="square" rtlCol="0">
            <a:spAutoFit/>
          </a:bodyPr>
          <a:lstStyle/>
          <a:p>
            <a:r>
              <a:rPr lang="ja-JP" altLang="en-US" sz="2000" b="1" dirty="0">
                <a:solidFill>
                  <a:srgbClr val="FF0000"/>
                </a:solidFill>
                <a:latin typeface="Noto Sans JP"/>
              </a:rPr>
              <a:t>コンカレントエンジニアリング</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製造業の製品開発において、設計から生産に至るまでの各工程を</a:t>
            </a:r>
            <a:r>
              <a:rPr lang="ja-JP" altLang="en-US" sz="2000" dirty="0">
                <a:solidFill>
                  <a:srgbClr val="FF0000"/>
                </a:solidFill>
                <a:latin typeface="Noto Sans JP"/>
              </a:rPr>
              <a:t>同時並行的</a:t>
            </a:r>
            <a:r>
              <a:rPr lang="ja-JP" altLang="en-US" sz="2000" dirty="0">
                <a:latin typeface="Noto Sans JP"/>
              </a:rPr>
              <a:t>に行うことで、開発期間や納期の短縮や生産の効率化などを進める手法のこと。</a:t>
            </a:r>
            <a:endParaRPr lang="en-US" altLang="ja-JP" sz="2000" dirty="0">
              <a:latin typeface="Noto Sans JP"/>
            </a:endParaRPr>
          </a:p>
        </p:txBody>
      </p:sp>
    </p:spTree>
    <p:extLst>
      <p:ext uri="{BB962C8B-B14F-4D97-AF65-F5344CB8AC3E}">
        <p14:creationId xmlns:p14="http://schemas.microsoft.com/office/powerpoint/2010/main" val="2370762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73142" y="2459504"/>
            <a:ext cx="10015695" cy="1938992"/>
          </a:xfrm>
          <a:prstGeom prst="rect">
            <a:avLst/>
          </a:prstGeom>
          <a:noFill/>
        </p:spPr>
        <p:txBody>
          <a:bodyPr wrap="square" rtlCol="0">
            <a:spAutoFit/>
          </a:bodyPr>
          <a:lstStyle/>
          <a:p>
            <a:r>
              <a:rPr lang="en-US" altLang="ja-JP" sz="2000" b="1" dirty="0">
                <a:solidFill>
                  <a:srgbClr val="FF0000"/>
                </a:solidFill>
                <a:latin typeface="Noto Sans JP"/>
              </a:rPr>
              <a:t>JIT</a:t>
            </a:r>
            <a:r>
              <a:rPr lang="ja-JP" altLang="en-US" sz="2000" b="1" dirty="0">
                <a:solidFill>
                  <a:srgbClr val="FF0000"/>
                </a:solidFill>
                <a:latin typeface="Noto Sans JP"/>
              </a:rPr>
              <a:t>（</a:t>
            </a:r>
            <a:r>
              <a:rPr lang="en-US" altLang="ja-JP" sz="2000" b="1" dirty="0">
                <a:solidFill>
                  <a:srgbClr val="FF0000"/>
                </a:solidFill>
                <a:latin typeface="Noto Sans JP"/>
              </a:rPr>
              <a:t>Just In Time</a:t>
            </a:r>
            <a:r>
              <a:rPr lang="ja-JP" altLang="en-US" sz="2000" b="1" dirty="0">
                <a:solidFill>
                  <a:srgbClr val="FF0000"/>
                </a:solidFill>
                <a:latin typeface="Noto Sans JP"/>
              </a:rPr>
              <a:t>）</a:t>
            </a:r>
            <a:endParaRPr lang="en-US" altLang="ja-JP" sz="2000" dirty="0">
              <a:latin typeface="Noto Sans JP"/>
            </a:endParaRPr>
          </a:p>
          <a:p>
            <a:endParaRPr lang="en-US" altLang="ja-JP" sz="2000" dirty="0">
              <a:latin typeface="Noto Sans JP"/>
            </a:endParaRPr>
          </a:p>
          <a:p>
            <a:r>
              <a:rPr lang="ja-JP" altLang="en-US" sz="2000" dirty="0">
                <a:latin typeface="Noto Sans JP"/>
              </a:rPr>
              <a:t>トヨタ自動車の生産方式の代表的な要素で、</a:t>
            </a:r>
            <a:r>
              <a:rPr lang="ja-JP" altLang="en-US" sz="2000" dirty="0">
                <a:solidFill>
                  <a:srgbClr val="FF0000"/>
                </a:solidFill>
                <a:latin typeface="Noto Sans JP"/>
              </a:rPr>
              <a:t>必要なモノを、必要なときに、必要な量だけ生産する</a:t>
            </a:r>
            <a:r>
              <a:rPr lang="ja-JP" altLang="en-US" sz="2000" dirty="0">
                <a:latin typeface="Noto Sans JP"/>
              </a:rPr>
              <a:t>こと。在庫の無駄をなくし生産を最適化する目的がある。また作業工程に無駄がないため問題が表面化しやすく、継続的な改善を進めることができるという利点もある。</a:t>
            </a:r>
            <a:endParaRPr lang="en-US" altLang="ja-JP" sz="2000" dirty="0">
              <a:latin typeface="Noto Sans JP"/>
            </a:endParaRPr>
          </a:p>
        </p:txBody>
      </p:sp>
    </p:spTree>
    <p:extLst>
      <p:ext uri="{BB962C8B-B14F-4D97-AF65-F5344CB8AC3E}">
        <p14:creationId xmlns:p14="http://schemas.microsoft.com/office/powerpoint/2010/main" val="13650077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73142" y="2459504"/>
            <a:ext cx="10015695" cy="1323439"/>
          </a:xfrm>
          <a:prstGeom prst="rect">
            <a:avLst/>
          </a:prstGeom>
          <a:noFill/>
        </p:spPr>
        <p:txBody>
          <a:bodyPr wrap="square" rtlCol="0">
            <a:spAutoFit/>
          </a:bodyPr>
          <a:lstStyle/>
          <a:p>
            <a:r>
              <a:rPr lang="en-US" altLang="ja-JP" sz="2000" b="1" dirty="0">
                <a:solidFill>
                  <a:srgbClr val="FF0000"/>
                </a:solidFill>
                <a:latin typeface="Noto Sans JP"/>
              </a:rPr>
              <a:t>MRP</a:t>
            </a:r>
            <a:r>
              <a:rPr lang="ja-JP" altLang="en-US" sz="2000" b="1" dirty="0">
                <a:solidFill>
                  <a:srgbClr val="FF0000"/>
                </a:solidFill>
                <a:latin typeface="Noto Sans JP"/>
              </a:rPr>
              <a:t>（</a:t>
            </a:r>
            <a:r>
              <a:rPr lang="en-US" altLang="ja-JP" sz="2000" b="1" dirty="0">
                <a:solidFill>
                  <a:srgbClr val="FF0000"/>
                </a:solidFill>
                <a:latin typeface="Noto Sans JP"/>
              </a:rPr>
              <a:t>Material Requirements Planning</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資材所要量計画と呼ばれ、部品表と生産計画をもとに必要な資材の所要量を求め、</a:t>
            </a:r>
            <a:endParaRPr lang="en-US" altLang="ja-JP" sz="2000" dirty="0">
              <a:latin typeface="Noto Sans JP"/>
            </a:endParaRPr>
          </a:p>
          <a:p>
            <a:r>
              <a:rPr lang="ja-JP" altLang="en-US" sz="2000" dirty="0">
                <a:latin typeface="Noto Sans JP"/>
              </a:rPr>
              <a:t>これを基準に在庫、発注、納入の管理を支援するシステム。</a:t>
            </a:r>
            <a:endParaRPr lang="en-US" altLang="ja-JP" sz="2000" dirty="0">
              <a:latin typeface="Noto Sans JP"/>
            </a:endParaRPr>
          </a:p>
        </p:txBody>
      </p:sp>
    </p:spTree>
    <p:extLst>
      <p:ext uri="{BB962C8B-B14F-4D97-AF65-F5344CB8AC3E}">
        <p14:creationId xmlns:p14="http://schemas.microsoft.com/office/powerpoint/2010/main" val="23670839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0" y="1685390"/>
            <a:ext cx="10015695" cy="1631216"/>
          </a:xfrm>
          <a:prstGeom prst="rect">
            <a:avLst/>
          </a:prstGeom>
          <a:noFill/>
        </p:spPr>
        <p:txBody>
          <a:bodyPr wrap="square" rtlCol="0">
            <a:spAutoFit/>
          </a:bodyPr>
          <a:lstStyle/>
          <a:p>
            <a:r>
              <a:rPr lang="ja-JP" altLang="en-US" sz="2000" b="1" dirty="0">
                <a:solidFill>
                  <a:srgbClr val="FF0000"/>
                </a:solidFill>
                <a:latin typeface="Noto Sans JP"/>
              </a:rPr>
              <a:t>ロングテール</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インターネットにおける販売の手法、または概念の</a:t>
            </a:r>
            <a:r>
              <a:rPr lang="en-US" altLang="ja-JP" sz="2000" dirty="0">
                <a:latin typeface="Noto Sans JP"/>
              </a:rPr>
              <a:t>1</a:t>
            </a:r>
            <a:r>
              <a:rPr lang="ja-JP" altLang="en-US" sz="2000" dirty="0">
                <a:latin typeface="Noto Sans JP"/>
              </a:rPr>
              <a:t>つである。 主要な売上げを占めるヒット商品以外に、販売機会の少ない商品を幅広く取り揃えることで、総体としての売上げを大きくする現象を指す。</a:t>
            </a:r>
            <a:endParaRPr lang="en-US" altLang="ja-JP" sz="2000" dirty="0">
              <a:latin typeface="Noto Sans JP"/>
            </a:endParaRPr>
          </a:p>
        </p:txBody>
      </p:sp>
      <p:pic>
        <p:nvPicPr>
          <p:cNvPr id="8" name="図 7">
            <a:extLst>
              <a:ext uri="{FF2B5EF4-FFF2-40B4-BE49-F238E27FC236}">
                <a16:creationId xmlns:a16="http://schemas.microsoft.com/office/drawing/2014/main" id="{F421F2E0-532E-F798-AE83-538CE75DADE1}"/>
              </a:ext>
            </a:extLst>
          </p:cNvPr>
          <p:cNvPicPr>
            <a:picLocks noChangeAspect="1"/>
          </p:cNvPicPr>
          <p:nvPr/>
        </p:nvPicPr>
        <p:blipFill>
          <a:blip r:embed="rId3"/>
          <a:stretch>
            <a:fillRect/>
          </a:stretch>
        </p:blipFill>
        <p:spPr>
          <a:xfrm>
            <a:off x="4450317" y="3541394"/>
            <a:ext cx="3291363" cy="1734798"/>
          </a:xfrm>
          <a:prstGeom prst="rect">
            <a:avLst/>
          </a:prstGeom>
        </p:spPr>
      </p:pic>
      <p:sp>
        <p:nvSpPr>
          <p:cNvPr id="10" name="テキスト ボックス 9">
            <a:extLst>
              <a:ext uri="{FF2B5EF4-FFF2-40B4-BE49-F238E27FC236}">
                <a16:creationId xmlns:a16="http://schemas.microsoft.com/office/drawing/2014/main" id="{33F836F1-75AF-2547-DC29-F90AAC2EC164}"/>
              </a:ext>
            </a:extLst>
          </p:cNvPr>
          <p:cNvSpPr txBox="1"/>
          <p:nvPr/>
        </p:nvSpPr>
        <p:spPr>
          <a:xfrm>
            <a:off x="5227656" y="5475209"/>
            <a:ext cx="1916722" cy="276999"/>
          </a:xfrm>
          <a:prstGeom prst="rect">
            <a:avLst/>
          </a:prstGeom>
          <a:noFill/>
        </p:spPr>
        <p:txBody>
          <a:bodyPr wrap="square">
            <a:spAutoFit/>
          </a:bodyPr>
          <a:lstStyle/>
          <a:p>
            <a:r>
              <a:rPr lang="ja-JP" altLang="en-US" sz="1200" dirty="0"/>
              <a:t>（出典）</a:t>
            </a:r>
            <a:r>
              <a:rPr lang="en-US" altLang="ja-JP" sz="1200" dirty="0"/>
              <a:t>Wikipedia</a:t>
            </a:r>
            <a:endParaRPr lang="ja-JP" altLang="en-US" sz="1200" dirty="0"/>
          </a:p>
        </p:txBody>
      </p:sp>
      <p:sp>
        <p:nvSpPr>
          <p:cNvPr id="11" name="正方形/長方形 10">
            <a:extLst>
              <a:ext uri="{FF2B5EF4-FFF2-40B4-BE49-F238E27FC236}">
                <a16:creationId xmlns:a16="http://schemas.microsoft.com/office/drawing/2014/main" id="{D245F5C5-490D-5B52-DF60-FC54982171F5}"/>
              </a:ext>
            </a:extLst>
          </p:cNvPr>
          <p:cNvSpPr/>
          <p:nvPr/>
        </p:nvSpPr>
        <p:spPr>
          <a:xfrm>
            <a:off x="4973934" y="4793064"/>
            <a:ext cx="2767746" cy="5727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吹き出し: 四角形 11">
            <a:extLst>
              <a:ext uri="{FF2B5EF4-FFF2-40B4-BE49-F238E27FC236}">
                <a16:creationId xmlns:a16="http://schemas.microsoft.com/office/drawing/2014/main" id="{6EBD644F-7D84-444A-0B48-51DBCE60760C}"/>
              </a:ext>
            </a:extLst>
          </p:cNvPr>
          <p:cNvSpPr/>
          <p:nvPr/>
        </p:nvSpPr>
        <p:spPr>
          <a:xfrm>
            <a:off x="6641960" y="4226632"/>
            <a:ext cx="1657979" cy="341644"/>
          </a:xfrm>
          <a:prstGeom prst="wedgeRectCallout">
            <a:avLst>
              <a:gd name="adj1" fmla="val -36744"/>
              <a:gd name="adj2" fmla="val 102359"/>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t>ロングテール</a:t>
            </a:r>
            <a:endParaRPr kumimoji="1" lang="ja-JP" altLang="en-US" dirty="0"/>
          </a:p>
        </p:txBody>
      </p:sp>
    </p:spTree>
    <p:extLst>
      <p:ext uri="{BB962C8B-B14F-4D97-AF65-F5344CB8AC3E}">
        <p14:creationId xmlns:p14="http://schemas.microsoft.com/office/powerpoint/2010/main" val="187265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38049"/>
            <a:ext cx="10015695" cy="1631216"/>
          </a:xfrm>
          <a:prstGeom prst="rect">
            <a:avLst/>
          </a:prstGeom>
          <a:noFill/>
        </p:spPr>
        <p:txBody>
          <a:bodyPr wrap="square" rtlCol="0">
            <a:spAutoFit/>
          </a:bodyPr>
          <a:lstStyle/>
          <a:p>
            <a:r>
              <a:rPr lang="ja-JP" altLang="en-US" sz="2000" b="1" dirty="0">
                <a:solidFill>
                  <a:srgbClr val="FF0000"/>
                </a:solidFill>
                <a:latin typeface="Noto Sans JP"/>
              </a:rPr>
              <a:t>フリーミアム（</a:t>
            </a:r>
            <a:r>
              <a:rPr lang="en-US" altLang="ja-JP" sz="2000" b="1" dirty="0">
                <a:solidFill>
                  <a:srgbClr val="FF0000"/>
                </a:solidFill>
                <a:latin typeface="Noto Sans JP"/>
              </a:rPr>
              <a:t>Freemium</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「フリー（無料）」と「プレミアム（割増料金）」の造語で、基本的なサービスや製品を無料で提供し、</a:t>
            </a:r>
            <a:r>
              <a:rPr lang="ja-JP" altLang="en-US" sz="2000" dirty="0">
                <a:solidFill>
                  <a:srgbClr val="FF0000"/>
                </a:solidFill>
                <a:latin typeface="Noto Sans JP"/>
              </a:rPr>
              <a:t>さらに高度なサービスや機能に関しては有料</a:t>
            </a:r>
            <a:r>
              <a:rPr lang="ja-JP" altLang="en-US" sz="2000" dirty="0">
                <a:latin typeface="Noto Sans JP"/>
              </a:rPr>
              <a:t>で行う事により収益を得るビジネスモデルのこと。</a:t>
            </a:r>
            <a:endParaRPr lang="en-US" altLang="ja-JP" sz="2000" dirty="0">
              <a:latin typeface="Noto Sans JP"/>
            </a:endParaRPr>
          </a:p>
        </p:txBody>
      </p:sp>
    </p:spTree>
    <p:extLst>
      <p:ext uri="{BB962C8B-B14F-4D97-AF65-F5344CB8AC3E}">
        <p14:creationId xmlns:p14="http://schemas.microsoft.com/office/powerpoint/2010/main" val="4222958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38049"/>
            <a:ext cx="10015695" cy="1631216"/>
          </a:xfrm>
          <a:prstGeom prst="rect">
            <a:avLst/>
          </a:prstGeom>
          <a:noFill/>
        </p:spPr>
        <p:txBody>
          <a:bodyPr wrap="square" rtlCol="0">
            <a:spAutoFit/>
          </a:bodyPr>
          <a:lstStyle/>
          <a:p>
            <a:r>
              <a:rPr lang="ja-JP" altLang="en-US" sz="2000" b="1" dirty="0">
                <a:solidFill>
                  <a:srgbClr val="FF0000"/>
                </a:solidFill>
                <a:latin typeface="Noto Sans JP"/>
              </a:rPr>
              <a:t>フリーミアム（</a:t>
            </a:r>
            <a:r>
              <a:rPr lang="en-US" altLang="ja-JP" sz="2000" b="1" dirty="0">
                <a:solidFill>
                  <a:srgbClr val="FF0000"/>
                </a:solidFill>
                <a:latin typeface="Noto Sans JP"/>
              </a:rPr>
              <a:t>Freemium</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「フリー（無料）」と「プレミアム（割増料金）」の造語で、基本的なサービスや製品を無料で提供し、</a:t>
            </a:r>
            <a:r>
              <a:rPr lang="ja-JP" altLang="en-US" sz="2000" dirty="0">
                <a:solidFill>
                  <a:srgbClr val="FF0000"/>
                </a:solidFill>
                <a:latin typeface="Noto Sans JP"/>
              </a:rPr>
              <a:t>さらに高度なサービスや機能に関しては有料</a:t>
            </a:r>
            <a:r>
              <a:rPr lang="ja-JP" altLang="en-US" sz="2000" dirty="0">
                <a:latin typeface="Noto Sans JP"/>
              </a:rPr>
              <a:t>で行う事により収益を得るビジネスモデルのこと。</a:t>
            </a:r>
            <a:endParaRPr lang="en-US" altLang="ja-JP" sz="2000" dirty="0">
              <a:latin typeface="Noto Sans JP"/>
            </a:endParaRPr>
          </a:p>
        </p:txBody>
      </p:sp>
    </p:spTree>
    <p:extLst>
      <p:ext uri="{BB962C8B-B14F-4D97-AF65-F5344CB8AC3E}">
        <p14:creationId xmlns:p14="http://schemas.microsoft.com/office/powerpoint/2010/main" val="32460927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876310"/>
            <a:ext cx="10015695" cy="1631216"/>
          </a:xfrm>
          <a:prstGeom prst="rect">
            <a:avLst/>
          </a:prstGeom>
          <a:noFill/>
        </p:spPr>
        <p:txBody>
          <a:bodyPr wrap="square" rtlCol="0">
            <a:spAutoFit/>
          </a:bodyPr>
          <a:lstStyle/>
          <a:p>
            <a:r>
              <a:rPr lang="en-US" altLang="ja-JP" sz="2000" b="1" dirty="0">
                <a:solidFill>
                  <a:srgbClr val="FF0000"/>
                </a:solidFill>
                <a:latin typeface="Noto Sans JP"/>
              </a:rPr>
              <a:t>EFT</a:t>
            </a:r>
            <a:r>
              <a:rPr lang="ja-JP" altLang="en-US" sz="2000" b="1" dirty="0">
                <a:solidFill>
                  <a:srgbClr val="FF0000"/>
                </a:solidFill>
                <a:latin typeface="Noto Sans JP"/>
              </a:rPr>
              <a:t>（</a:t>
            </a:r>
            <a:r>
              <a:rPr lang="en-US" altLang="ja-JP" sz="2000" b="1" dirty="0">
                <a:solidFill>
                  <a:srgbClr val="FF0000"/>
                </a:solidFill>
                <a:latin typeface="Noto Sans JP"/>
              </a:rPr>
              <a:t>Electronic Funds Transfer</a:t>
            </a:r>
            <a:r>
              <a:rPr lang="ja-JP" altLang="en-US" sz="2000" b="1" dirty="0">
                <a:solidFill>
                  <a:srgbClr val="FF0000"/>
                </a:solidFill>
                <a:latin typeface="Noto Sans JP"/>
              </a:rPr>
              <a:t>）</a:t>
            </a:r>
            <a:endParaRPr lang="en-US" altLang="ja-JP" sz="2000" dirty="0">
              <a:latin typeface="Noto Sans JP"/>
            </a:endParaRPr>
          </a:p>
          <a:p>
            <a:endParaRPr lang="en-US" altLang="ja-JP" sz="2000" dirty="0">
              <a:latin typeface="Noto Sans JP"/>
            </a:endParaRPr>
          </a:p>
          <a:p>
            <a:r>
              <a:rPr lang="ja-JP" altLang="en-US" sz="2000" dirty="0">
                <a:latin typeface="Noto Sans JP"/>
              </a:rPr>
              <a:t>紙幣や硬貨、手形、小切手などの受け渡しによらずに、コンピューターネットワークを通じて取引の決済や送金やなどに伴う資金移動を行うこと。</a:t>
            </a:r>
            <a:r>
              <a:rPr lang="ja-JP" altLang="en-US" sz="2000" dirty="0">
                <a:solidFill>
                  <a:srgbClr val="FF0000"/>
                </a:solidFill>
                <a:latin typeface="Noto Sans JP"/>
              </a:rPr>
              <a:t>銀行振込</a:t>
            </a:r>
            <a:r>
              <a:rPr lang="ja-JP" altLang="en-US" sz="2000" dirty="0">
                <a:latin typeface="Noto Sans JP"/>
              </a:rPr>
              <a:t>が代表例である。</a:t>
            </a:r>
            <a:endParaRPr lang="en-US" altLang="ja-JP" sz="2000" dirty="0">
              <a:latin typeface="Noto Sans JP"/>
            </a:endParaRPr>
          </a:p>
        </p:txBody>
      </p:sp>
      <p:pic>
        <p:nvPicPr>
          <p:cNvPr id="140290" name="Picture 2">
            <a:extLst>
              <a:ext uri="{FF2B5EF4-FFF2-40B4-BE49-F238E27FC236}">
                <a16:creationId xmlns:a16="http://schemas.microsoft.com/office/drawing/2014/main" id="{3FFB0B67-2041-2925-63E8-62DE9D3FD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920" y="3507526"/>
            <a:ext cx="1213024" cy="195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204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53228"/>
            <a:ext cx="10015695" cy="1631216"/>
          </a:xfrm>
          <a:prstGeom prst="rect">
            <a:avLst/>
          </a:prstGeom>
          <a:noFill/>
        </p:spPr>
        <p:txBody>
          <a:bodyPr wrap="square" rtlCol="0">
            <a:spAutoFit/>
          </a:bodyPr>
          <a:lstStyle/>
          <a:p>
            <a:r>
              <a:rPr lang="en-US" altLang="ja-JP" sz="2000" b="1" dirty="0">
                <a:solidFill>
                  <a:srgbClr val="FF0000"/>
                </a:solidFill>
                <a:latin typeface="Noto Sans JP"/>
              </a:rPr>
              <a:t>API</a:t>
            </a:r>
            <a:r>
              <a:rPr lang="ja-JP" altLang="en-US" sz="2000" b="1" dirty="0">
                <a:solidFill>
                  <a:srgbClr val="FF0000"/>
                </a:solidFill>
                <a:latin typeface="Noto Sans JP"/>
              </a:rPr>
              <a:t>エコノミー</a:t>
            </a:r>
            <a:endParaRPr lang="en-US" altLang="ja-JP" sz="2000" b="1" dirty="0">
              <a:solidFill>
                <a:srgbClr val="FF0000"/>
              </a:solidFill>
              <a:latin typeface="Noto Sans JP"/>
            </a:endParaRPr>
          </a:p>
          <a:p>
            <a:endParaRPr lang="en-US" altLang="ja-JP" sz="2000" dirty="0">
              <a:latin typeface="Noto Sans JP"/>
            </a:endParaRPr>
          </a:p>
          <a:p>
            <a:r>
              <a:rPr lang="en-US" altLang="ja-JP" sz="2000" dirty="0">
                <a:latin typeface="Noto Sans JP"/>
              </a:rPr>
              <a:t>API</a:t>
            </a:r>
            <a:r>
              <a:rPr lang="ja-JP" altLang="en-US" sz="2000" dirty="0">
                <a:latin typeface="Noto Sans JP"/>
              </a:rPr>
              <a:t>公開によって自社だけでなく、他社のサービスも活用して広がっていく商圏（経済圏）のこと。</a:t>
            </a:r>
            <a:r>
              <a:rPr lang="en-US" altLang="ja-JP" sz="2000" dirty="0">
                <a:latin typeface="Noto Sans JP"/>
              </a:rPr>
              <a:t>API</a:t>
            </a:r>
            <a:r>
              <a:rPr lang="ja-JP" altLang="en-US" sz="2000" dirty="0">
                <a:latin typeface="Noto Sans JP"/>
              </a:rPr>
              <a:t>がビジネスとビジネスをつなぎ、企業同士がお互いの強みを利用して、新たな価値を創出する動きが海外では既に活発になってきている。</a:t>
            </a:r>
          </a:p>
        </p:txBody>
      </p:sp>
      <p:pic>
        <p:nvPicPr>
          <p:cNvPr id="81922" name="Picture 2">
            <a:extLst>
              <a:ext uri="{FF2B5EF4-FFF2-40B4-BE49-F238E27FC236}">
                <a16:creationId xmlns:a16="http://schemas.microsoft.com/office/drawing/2014/main" id="{D00F8B81-BEAB-7D70-7F38-12010B205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6132" y="2866608"/>
            <a:ext cx="4999735" cy="2613897"/>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1F9E041-996D-BF6D-EC16-DAC7BECC8226}"/>
              </a:ext>
            </a:extLst>
          </p:cNvPr>
          <p:cNvSpPr txBox="1"/>
          <p:nvPr/>
        </p:nvSpPr>
        <p:spPr>
          <a:xfrm>
            <a:off x="3499339" y="5666272"/>
            <a:ext cx="6094324" cy="276999"/>
          </a:xfrm>
          <a:prstGeom prst="rect">
            <a:avLst/>
          </a:prstGeom>
          <a:noFill/>
        </p:spPr>
        <p:txBody>
          <a:bodyPr wrap="square">
            <a:spAutoFit/>
          </a:bodyPr>
          <a:lstStyle/>
          <a:p>
            <a:r>
              <a:rPr lang="ja-JP" altLang="en-US" sz="1200" dirty="0">
                <a:hlinkClick r:id="rId4"/>
              </a:rPr>
              <a:t>総務省｜平成</a:t>
            </a:r>
            <a:r>
              <a:rPr lang="en-US" altLang="ja-JP" sz="1200" dirty="0">
                <a:hlinkClick r:id="rId4"/>
              </a:rPr>
              <a:t>30</a:t>
            </a:r>
            <a:r>
              <a:rPr lang="ja-JP" altLang="en-US" sz="1200" dirty="0">
                <a:hlinkClick r:id="rId4"/>
              </a:rPr>
              <a:t>年版 情報通信白書｜</a:t>
            </a:r>
            <a:r>
              <a:rPr lang="en-US" altLang="ja-JP" sz="1200" dirty="0">
                <a:hlinkClick r:id="rId4"/>
              </a:rPr>
              <a:t>API</a:t>
            </a:r>
            <a:r>
              <a:rPr lang="ja-JP" altLang="en-US" sz="1200" dirty="0">
                <a:hlinkClick r:id="rId4"/>
              </a:rPr>
              <a:t>公開の効果と課題 </a:t>
            </a:r>
            <a:r>
              <a:rPr lang="en-US" altLang="ja-JP" sz="1200" dirty="0">
                <a:hlinkClick r:id="rId4"/>
              </a:rPr>
              <a:t>(soumu.go.jp)</a:t>
            </a:r>
            <a:endParaRPr lang="ja-JP" altLang="en-US" sz="1200" dirty="0"/>
          </a:p>
        </p:txBody>
      </p:sp>
    </p:spTree>
    <p:extLst>
      <p:ext uri="{BB962C8B-B14F-4D97-AF65-F5344CB8AC3E}">
        <p14:creationId xmlns:p14="http://schemas.microsoft.com/office/powerpoint/2010/main" val="4075815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464329"/>
            <a:ext cx="10015695" cy="1631216"/>
          </a:xfrm>
          <a:prstGeom prst="rect">
            <a:avLst/>
          </a:prstGeom>
          <a:noFill/>
        </p:spPr>
        <p:txBody>
          <a:bodyPr wrap="square" rtlCol="0">
            <a:spAutoFit/>
          </a:bodyPr>
          <a:lstStyle/>
          <a:p>
            <a:r>
              <a:rPr lang="ja-JP" altLang="en-US" sz="2000" b="1" dirty="0">
                <a:solidFill>
                  <a:srgbClr val="FF0000"/>
                </a:solidFill>
                <a:latin typeface="Noto Sans JP"/>
              </a:rPr>
              <a:t>フィンテック（</a:t>
            </a:r>
            <a:r>
              <a:rPr lang="en-US" altLang="ja-JP" sz="2000" b="1" dirty="0">
                <a:solidFill>
                  <a:srgbClr val="FF0000"/>
                </a:solidFill>
                <a:latin typeface="Noto Sans JP"/>
              </a:rPr>
              <a:t>FinTech</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en-US" altLang="ja-JP" sz="2000" dirty="0">
                <a:latin typeface="Noto Sans JP"/>
              </a:rPr>
              <a:t>Finance</a:t>
            </a:r>
            <a:r>
              <a:rPr lang="ja-JP" altLang="en-US" sz="2000" dirty="0">
                <a:latin typeface="Noto Sans JP"/>
              </a:rPr>
              <a:t>（金融）と</a:t>
            </a:r>
            <a:r>
              <a:rPr lang="en-US" altLang="ja-JP" sz="2000" dirty="0">
                <a:latin typeface="Noto Sans JP"/>
              </a:rPr>
              <a:t>Technology</a:t>
            </a:r>
            <a:r>
              <a:rPr lang="ja-JP" altLang="en-US" sz="2000" dirty="0">
                <a:latin typeface="Noto Sans JP"/>
              </a:rPr>
              <a:t>（技術）を組み合わせた造語で、従来の金融サービスと技術を組み合わせた領域のこと。 特に、</a:t>
            </a:r>
            <a:r>
              <a:rPr lang="en-US" altLang="ja-JP" sz="2000" dirty="0">
                <a:latin typeface="Noto Sans JP"/>
              </a:rPr>
              <a:t>IT</a:t>
            </a:r>
            <a:r>
              <a:rPr lang="ja-JP" altLang="en-US" sz="2000" dirty="0">
                <a:latin typeface="Noto Sans JP"/>
              </a:rPr>
              <a:t>企業と金融機関が連携・協働しながら金融サービスを提供することを指す場合が多い。</a:t>
            </a:r>
            <a:endParaRPr lang="en-US" altLang="ja-JP" sz="2000" dirty="0">
              <a:latin typeface="Noto Sans JP"/>
            </a:endParaRPr>
          </a:p>
        </p:txBody>
      </p:sp>
      <p:pic>
        <p:nvPicPr>
          <p:cNvPr id="147458" name="Picture 2">
            <a:extLst>
              <a:ext uri="{FF2B5EF4-FFF2-40B4-BE49-F238E27FC236}">
                <a16:creationId xmlns:a16="http://schemas.microsoft.com/office/drawing/2014/main" id="{BE58FB28-E0C6-7B2A-3A31-47344FAFA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286" y="3259212"/>
            <a:ext cx="3212123" cy="2143088"/>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D1DD9D31-70B1-C478-1B02-5DC63C72D80C}"/>
              </a:ext>
            </a:extLst>
          </p:cNvPr>
          <p:cNvSpPr txBox="1"/>
          <p:nvPr/>
        </p:nvSpPr>
        <p:spPr>
          <a:xfrm>
            <a:off x="3499338" y="5565967"/>
            <a:ext cx="6094324" cy="276999"/>
          </a:xfrm>
          <a:prstGeom prst="rect">
            <a:avLst/>
          </a:prstGeom>
          <a:noFill/>
        </p:spPr>
        <p:txBody>
          <a:bodyPr wrap="square">
            <a:spAutoFit/>
          </a:bodyPr>
          <a:lstStyle/>
          <a:p>
            <a:r>
              <a:rPr lang="ja-JP" altLang="en-US" sz="1200" dirty="0">
                <a:hlinkClick r:id="rId4"/>
              </a:rPr>
              <a:t>フィンテック、個人情報は大丈夫？ </a:t>
            </a:r>
            <a:r>
              <a:rPr lang="en-US" altLang="ja-JP" sz="1200" dirty="0">
                <a:hlinkClick r:id="rId4"/>
              </a:rPr>
              <a:t>| </a:t>
            </a:r>
            <a:r>
              <a:rPr lang="ja-JP" altLang="en-US" sz="1200" dirty="0">
                <a:hlinkClick r:id="rId4"/>
              </a:rPr>
              <a:t>経済産業省 </a:t>
            </a:r>
            <a:r>
              <a:rPr lang="en-US" altLang="ja-JP" sz="1200" dirty="0">
                <a:hlinkClick r:id="rId4"/>
              </a:rPr>
              <a:t>METI Journal ONLINE</a:t>
            </a:r>
            <a:endParaRPr lang="ja-JP" altLang="en-US" sz="1200" dirty="0"/>
          </a:p>
        </p:txBody>
      </p:sp>
    </p:spTree>
    <p:extLst>
      <p:ext uri="{BB962C8B-B14F-4D97-AF65-F5344CB8AC3E}">
        <p14:creationId xmlns:p14="http://schemas.microsoft.com/office/powerpoint/2010/main" val="365714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102590"/>
            <a:ext cx="10015695" cy="1631216"/>
          </a:xfrm>
          <a:prstGeom prst="rect">
            <a:avLst/>
          </a:prstGeom>
          <a:noFill/>
        </p:spPr>
        <p:txBody>
          <a:bodyPr wrap="square" rtlCol="0">
            <a:spAutoFit/>
          </a:bodyPr>
          <a:lstStyle/>
          <a:p>
            <a:r>
              <a:rPr lang="ja-JP" altLang="en-US" sz="2000" b="1" dirty="0">
                <a:solidFill>
                  <a:srgbClr val="FF0000"/>
                </a:solidFill>
                <a:latin typeface="Noto Sans JP"/>
              </a:rPr>
              <a:t>クラウドファンディング（</a:t>
            </a:r>
            <a:r>
              <a:rPr lang="en-US" altLang="ja-JP" sz="2000" b="1" dirty="0">
                <a:solidFill>
                  <a:srgbClr val="FF0000"/>
                </a:solidFill>
                <a:latin typeface="Noto Sans JP"/>
              </a:rPr>
              <a:t>Crowdfunding</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群衆（</a:t>
            </a:r>
            <a:r>
              <a:rPr lang="en-US" altLang="ja-JP" sz="2000" dirty="0">
                <a:latin typeface="Noto Sans JP"/>
              </a:rPr>
              <a:t>crowd</a:t>
            </a:r>
            <a:r>
              <a:rPr lang="ja-JP" altLang="en-US" sz="2000" dirty="0">
                <a:latin typeface="Noto Sans JP"/>
              </a:rPr>
              <a:t>）と資金調達（</a:t>
            </a:r>
            <a:r>
              <a:rPr lang="en-US" altLang="ja-JP" sz="2000" dirty="0">
                <a:latin typeface="Noto Sans JP"/>
              </a:rPr>
              <a:t>funding</a:t>
            </a:r>
            <a:r>
              <a:rPr lang="ja-JP" altLang="en-US" sz="2000" dirty="0">
                <a:latin typeface="Noto Sans JP"/>
              </a:rPr>
              <a:t>）を組み合わせた造語である。多数の人による少額の資金が他の人々や組織に財源の提供や協力などを行うことを意味する。ソーシャルファンディングとも呼ばれ、日本語では「クラファン」と略されることもある。</a:t>
            </a:r>
            <a:endParaRPr lang="en-US" altLang="ja-JP" sz="2000" dirty="0">
              <a:latin typeface="Noto Sans JP"/>
            </a:endParaRPr>
          </a:p>
        </p:txBody>
      </p:sp>
      <p:pic>
        <p:nvPicPr>
          <p:cNvPr id="148482" name="Picture 2" descr="クラウドファンディング活用支援事業（ふるさと起業家支援事業）制度イメージのイラスト">
            <a:extLst>
              <a:ext uri="{FF2B5EF4-FFF2-40B4-BE49-F238E27FC236}">
                <a16:creationId xmlns:a16="http://schemas.microsoft.com/office/drawing/2014/main" id="{88C23C6C-0000-AF8B-038C-9A07A7952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2432" y="2830152"/>
            <a:ext cx="3653483" cy="258509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DB35FD63-0320-51E9-FDFD-55E815C7B98A}"/>
              </a:ext>
            </a:extLst>
          </p:cNvPr>
          <p:cNvSpPr txBox="1"/>
          <p:nvPr/>
        </p:nvSpPr>
        <p:spPr>
          <a:xfrm>
            <a:off x="3159368" y="5511589"/>
            <a:ext cx="6094324" cy="461665"/>
          </a:xfrm>
          <a:prstGeom prst="rect">
            <a:avLst/>
          </a:prstGeom>
          <a:noFill/>
        </p:spPr>
        <p:txBody>
          <a:bodyPr wrap="square">
            <a:spAutoFit/>
          </a:bodyPr>
          <a:lstStyle/>
          <a:p>
            <a:r>
              <a:rPr lang="ja-JP" altLang="en-US" sz="1200" dirty="0">
                <a:hlinkClick r:id="rId4"/>
              </a:rPr>
              <a:t>令和</a:t>
            </a:r>
            <a:r>
              <a:rPr lang="en-US" altLang="ja-JP" sz="1200" dirty="0">
                <a:hlinkClick r:id="rId4"/>
              </a:rPr>
              <a:t>5</a:t>
            </a:r>
            <a:r>
              <a:rPr lang="ja-JP" altLang="en-US" sz="1200" dirty="0">
                <a:hlinkClick r:id="rId4"/>
              </a:rPr>
              <a:t>年度クラウドファンディング活用支援事業の募集について／米原市 </a:t>
            </a:r>
            <a:r>
              <a:rPr lang="en-US" altLang="ja-JP" sz="1200" dirty="0">
                <a:hlinkClick r:id="rId4"/>
              </a:rPr>
              <a:t>(maibara.lg.jp)</a:t>
            </a:r>
            <a:endParaRPr lang="ja-JP" altLang="en-US" sz="1200" dirty="0"/>
          </a:p>
        </p:txBody>
      </p:sp>
    </p:spTree>
    <p:extLst>
      <p:ext uri="{BB962C8B-B14F-4D97-AF65-F5344CB8AC3E}">
        <p14:creationId xmlns:p14="http://schemas.microsoft.com/office/powerpoint/2010/main" val="2231556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102590"/>
            <a:ext cx="10015695" cy="1631216"/>
          </a:xfrm>
          <a:prstGeom prst="rect">
            <a:avLst/>
          </a:prstGeom>
          <a:noFill/>
        </p:spPr>
        <p:txBody>
          <a:bodyPr wrap="square" rtlCol="0">
            <a:spAutoFit/>
          </a:bodyPr>
          <a:lstStyle/>
          <a:p>
            <a:r>
              <a:rPr lang="ja-JP" altLang="en-US" sz="2000" b="1" dirty="0">
                <a:solidFill>
                  <a:srgbClr val="FF0000"/>
                </a:solidFill>
                <a:latin typeface="Noto Sans JP"/>
              </a:rPr>
              <a:t>クラウドソーシング（</a:t>
            </a:r>
            <a:r>
              <a:rPr lang="en-US" altLang="ja-JP" sz="2000" b="1" dirty="0">
                <a:solidFill>
                  <a:srgbClr val="FF0000"/>
                </a:solidFill>
                <a:latin typeface="Noto Sans JP"/>
              </a:rPr>
              <a:t>Crowdsourcing</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不特定の人（クラウド＝群衆）に業務を外部委託（アウトソーシング）するという意味の造語であり、発注者がインターネット上のウェブサイトで受注者を公募し、仕事を発注することができる働き方の仕組みで欧米等を中心に普及が進んでいる。</a:t>
            </a:r>
            <a:endParaRPr lang="en-US" altLang="ja-JP" sz="2000" dirty="0">
              <a:latin typeface="Noto Sans JP"/>
            </a:endParaRPr>
          </a:p>
        </p:txBody>
      </p:sp>
      <p:pic>
        <p:nvPicPr>
          <p:cNvPr id="149506" name="Picture 2">
            <a:extLst>
              <a:ext uri="{FF2B5EF4-FFF2-40B4-BE49-F238E27FC236}">
                <a16:creationId xmlns:a16="http://schemas.microsoft.com/office/drawing/2014/main" id="{5B3CEF5F-C9FB-05F9-1C31-77ADB2675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445" y="2776538"/>
            <a:ext cx="4309173" cy="269531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FD21F059-2A0D-ACBA-DB8E-377FB65DBC6D}"/>
              </a:ext>
            </a:extLst>
          </p:cNvPr>
          <p:cNvSpPr txBox="1"/>
          <p:nvPr/>
        </p:nvSpPr>
        <p:spPr>
          <a:xfrm>
            <a:off x="3167743" y="5616910"/>
            <a:ext cx="6094324" cy="276999"/>
          </a:xfrm>
          <a:prstGeom prst="rect">
            <a:avLst/>
          </a:prstGeom>
          <a:noFill/>
        </p:spPr>
        <p:txBody>
          <a:bodyPr wrap="square">
            <a:spAutoFit/>
          </a:bodyPr>
          <a:lstStyle/>
          <a:p>
            <a:r>
              <a:rPr lang="ja-JP" altLang="en-US" sz="1200" dirty="0">
                <a:hlinkClick r:id="rId4"/>
              </a:rPr>
              <a:t>総務省｜平成</a:t>
            </a:r>
            <a:r>
              <a:rPr lang="en-US" altLang="ja-JP" sz="1200" dirty="0">
                <a:hlinkClick r:id="rId4"/>
              </a:rPr>
              <a:t>26</a:t>
            </a:r>
            <a:r>
              <a:rPr lang="ja-JP" altLang="en-US" sz="1200" dirty="0">
                <a:hlinkClick r:id="rId4"/>
              </a:rPr>
              <a:t>年版 情報通信白書｜クラウドソーシング </a:t>
            </a:r>
            <a:r>
              <a:rPr lang="en-US" altLang="ja-JP" sz="1200" dirty="0">
                <a:hlinkClick r:id="rId4"/>
              </a:rPr>
              <a:t>(soumu.go.jp)</a:t>
            </a:r>
            <a:endParaRPr lang="ja-JP" altLang="en-US" sz="1200" dirty="0"/>
          </a:p>
        </p:txBody>
      </p:sp>
    </p:spTree>
    <p:extLst>
      <p:ext uri="{BB962C8B-B14F-4D97-AF65-F5344CB8AC3E}">
        <p14:creationId xmlns:p14="http://schemas.microsoft.com/office/powerpoint/2010/main" val="338650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245033"/>
            <a:ext cx="10015695" cy="2246769"/>
          </a:xfrm>
          <a:prstGeom prst="rect">
            <a:avLst/>
          </a:prstGeom>
          <a:noFill/>
        </p:spPr>
        <p:txBody>
          <a:bodyPr wrap="square" rtlCol="0">
            <a:spAutoFit/>
          </a:bodyPr>
          <a:lstStyle/>
          <a:p>
            <a:r>
              <a:rPr lang="ja-JP" altLang="en-US" sz="2000" b="1" dirty="0">
                <a:solidFill>
                  <a:srgbClr val="FF0000"/>
                </a:solidFill>
                <a:latin typeface="Noto Sans JP"/>
              </a:rPr>
              <a:t>暗号資産</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ブロックチェーンという分散型台帳技術を基盤にして開発された、物理的な実体のないディジタル通貨のこと。暗号化やハッシュなどの暗号理論を利用しているので「暗号通貨」とも呼ばれる。仮想通貨はインターネットの取引所を通じて他者および法定通貨と交換でき、店舗によっては決済手段として利用できる所もある。資金決済法の改正により、法的な正式名称が「仮想通貨」から「暗号資産」に変更されている。</a:t>
            </a:r>
            <a:endParaRPr lang="en-US" altLang="ja-JP" sz="2000" dirty="0">
              <a:latin typeface="Noto Sans JP"/>
            </a:endParaRPr>
          </a:p>
        </p:txBody>
      </p:sp>
      <p:pic>
        <p:nvPicPr>
          <p:cNvPr id="150530" name="Picture 2">
            <a:extLst>
              <a:ext uri="{FF2B5EF4-FFF2-40B4-BE49-F238E27FC236}">
                <a16:creationId xmlns:a16="http://schemas.microsoft.com/office/drawing/2014/main" id="{5A72A8CD-5D18-4B64-00D9-B6F92B007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7064" y="3758083"/>
            <a:ext cx="1654158" cy="1654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721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526388"/>
            <a:ext cx="10015695" cy="1323439"/>
          </a:xfrm>
          <a:prstGeom prst="rect">
            <a:avLst/>
          </a:prstGeom>
          <a:noFill/>
        </p:spPr>
        <p:txBody>
          <a:bodyPr wrap="square" rtlCol="0">
            <a:spAutoFit/>
          </a:bodyPr>
          <a:lstStyle/>
          <a:p>
            <a:r>
              <a:rPr lang="ja-JP" altLang="en-US" sz="2000" b="1" dirty="0">
                <a:solidFill>
                  <a:srgbClr val="FF0000"/>
                </a:solidFill>
                <a:latin typeface="Noto Sans JP"/>
              </a:rPr>
              <a:t>アカウントアグリゲーション</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インターネットバンキングなどに預金者が保有する、異なる金融機関の複数の口座の情報を、単一のコンピュータスクリーンに集約して表示するサービスの総称。</a:t>
            </a:r>
            <a:endParaRPr lang="en-US" altLang="ja-JP" sz="2000" dirty="0">
              <a:latin typeface="Noto Sans JP"/>
            </a:endParaRPr>
          </a:p>
        </p:txBody>
      </p:sp>
      <p:pic>
        <p:nvPicPr>
          <p:cNvPr id="2" name="Picture 2">
            <a:extLst>
              <a:ext uri="{FF2B5EF4-FFF2-40B4-BE49-F238E27FC236}">
                <a16:creationId xmlns:a16="http://schemas.microsoft.com/office/drawing/2014/main" id="{DA9415D3-A91C-127E-08BD-36D1A469D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221" y="3386947"/>
            <a:ext cx="1213024" cy="1958245"/>
          </a:xfrm>
          <a:prstGeom prst="rect">
            <a:avLst/>
          </a:prstGeom>
          <a:noFill/>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7B7FAB7C-8559-CB7A-EB89-DCD4A4705770}"/>
              </a:ext>
            </a:extLst>
          </p:cNvPr>
          <p:cNvSpPr/>
          <p:nvPr/>
        </p:nvSpPr>
        <p:spPr>
          <a:xfrm rot="844204">
            <a:off x="5255288" y="3547069"/>
            <a:ext cx="1080198"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E5FA224A-2138-1CDB-1B5F-00AF6C81E558}"/>
              </a:ext>
            </a:extLst>
          </p:cNvPr>
          <p:cNvSpPr/>
          <p:nvPr/>
        </p:nvSpPr>
        <p:spPr>
          <a:xfrm rot="20274099">
            <a:off x="5264720" y="4877290"/>
            <a:ext cx="1080198"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978C21B1-ED94-7350-D11A-1CD8672F5BCA}"/>
              </a:ext>
            </a:extLst>
          </p:cNvPr>
          <p:cNvSpPr/>
          <p:nvPr/>
        </p:nvSpPr>
        <p:spPr>
          <a:xfrm>
            <a:off x="5264704" y="4221485"/>
            <a:ext cx="1005467" cy="2338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1560" name="Picture 8">
            <a:extLst>
              <a:ext uri="{FF2B5EF4-FFF2-40B4-BE49-F238E27FC236}">
                <a16:creationId xmlns:a16="http://schemas.microsoft.com/office/drawing/2014/main" id="{24B31187-7BD5-FD72-2496-9C817499A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6081" y="3064147"/>
            <a:ext cx="1157128" cy="8666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44A81A25-6E3C-A0F0-4F82-BA657A49C7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8425" y="3932731"/>
            <a:ext cx="1157128" cy="8666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EA1ECAD-4ABA-61A2-FB0E-39EB886C9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8425" y="4850402"/>
            <a:ext cx="1157128" cy="86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631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526388"/>
            <a:ext cx="10015695" cy="1631216"/>
          </a:xfrm>
          <a:prstGeom prst="rect">
            <a:avLst/>
          </a:prstGeom>
          <a:noFill/>
        </p:spPr>
        <p:txBody>
          <a:bodyPr wrap="square" rtlCol="0">
            <a:spAutoFit/>
          </a:bodyPr>
          <a:lstStyle/>
          <a:p>
            <a:r>
              <a:rPr lang="en-US" altLang="ja-JP" sz="2000" b="1" dirty="0" err="1">
                <a:solidFill>
                  <a:srgbClr val="FF0000"/>
                </a:solidFill>
                <a:latin typeface="Noto Sans JP"/>
              </a:rPr>
              <a:t>eKYC</a:t>
            </a:r>
            <a:r>
              <a:rPr lang="ja-JP" altLang="en-US" sz="2000" b="1" dirty="0">
                <a:solidFill>
                  <a:srgbClr val="FF0000"/>
                </a:solidFill>
                <a:latin typeface="Noto Sans JP"/>
              </a:rPr>
              <a:t>（</a:t>
            </a:r>
            <a:r>
              <a:rPr lang="en-US" altLang="ja-JP" sz="2000" b="1" dirty="0">
                <a:solidFill>
                  <a:srgbClr val="FF0000"/>
                </a:solidFill>
                <a:latin typeface="Noto Sans JP"/>
              </a:rPr>
              <a:t>electronic Know Your Customer</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「本人確認」をオンライン上で完結する仕組みのこと。犯罪収益移転防止法の改正後、銀行口座開設やクレジットカードの申込み時にオンライン完結の本人確認が可能となった。</a:t>
            </a:r>
            <a:endParaRPr lang="en-US" altLang="ja-JP" sz="2000" dirty="0">
              <a:latin typeface="Noto Sans JP"/>
            </a:endParaRPr>
          </a:p>
        </p:txBody>
      </p:sp>
      <p:pic>
        <p:nvPicPr>
          <p:cNvPr id="152578" name="Picture 2" descr="eKYCとは？オンライン本人確認の導入方法や導入メリットなどを解説">
            <a:extLst>
              <a:ext uri="{FF2B5EF4-FFF2-40B4-BE49-F238E27FC236}">
                <a16:creationId xmlns:a16="http://schemas.microsoft.com/office/drawing/2014/main" id="{8AA0ADA6-18B6-9B24-0045-EC6F774CC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9099" y="3228033"/>
            <a:ext cx="3524250" cy="200025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52AEE969-E41E-16E0-EB13-7F7A8154B77F}"/>
              </a:ext>
            </a:extLst>
          </p:cNvPr>
          <p:cNvSpPr txBox="1"/>
          <p:nvPr/>
        </p:nvSpPr>
        <p:spPr>
          <a:xfrm>
            <a:off x="2966776" y="5331612"/>
            <a:ext cx="6094324" cy="461665"/>
          </a:xfrm>
          <a:prstGeom prst="rect">
            <a:avLst/>
          </a:prstGeom>
          <a:noFill/>
        </p:spPr>
        <p:txBody>
          <a:bodyPr wrap="square">
            <a:spAutoFit/>
          </a:bodyPr>
          <a:lstStyle/>
          <a:p>
            <a:r>
              <a:rPr lang="en-US" altLang="ja-JP" sz="1200" dirty="0" err="1">
                <a:hlinkClick r:id="rId4"/>
              </a:rPr>
              <a:t>eKYC</a:t>
            </a:r>
            <a:r>
              <a:rPr lang="ja-JP" altLang="en-US" sz="1200" dirty="0">
                <a:hlinkClick r:id="rId4"/>
              </a:rPr>
              <a:t>とは？オンライン本人確認の導入方法や導入メリットなどを解説　</a:t>
            </a:r>
            <a:r>
              <a:rPr lang="en-US" altLang="ja-JP" sz="1200" dirty="0">
                <a:hlinkClick r:id="rId4"/>
              </a:rPr>
              <a:t>Business Navi</a:t>
            </a:r>
            <a:r>
              <a:rPr lang="ja-JP" altLang="en-US" sz="1200" dirty="0">
                <a:hlinkClick r:id="rId4"/>
              </a:rPr>
              <a:t>～ビジネスに役立つ情報～：三井住友銀行 </a:t>
            </a:r>
            <a:r>
              <a:rPr lang="en-US" altLang="ja-JP" sz="1200" dirty="0">
                <a:hlinkClick r:id="rId4"/>
              </a:rPr>
              <a:t>(smbc.co.jp)</a:t>
            </a:r>
            <a:endParaRPr lang="ja-JP" altLang="en-US" sz="1200" dirty="0"/>
          </a:p>
        </p:txBody>
      </p:sp>
    </p:spTree>
    <p:extLst>
      <p:ext uri="{BB962C8B-B14F-4D97-AF65-F5344CB8AC3E}">
        <p14:creationId xmlns:p14="http://schemas.microsoft.com/office/powerpoint/2010/main" val="2508225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657016"/>
            <a:ext cx="10015695" cy="1323439"/>
          </a:xfrm>
          <a:prstGeom prst="rect">
            <a:avLst/>
          </a:prstGeom>
          <a:noFill/>
        </p:spPr>
        <p:txBody>
          <a:bodyPr wrap="square" rtlCol="0">
            <a:spAutoFit/>
          </a:bodyPr>
          <a:lstStyle/>
          <a:p>
            <a:r>
              <a:rPr lang="en-US" altLang="ja-JP" sz="2000" b="1" dirty="0">
                <a:solidFill>
                  <a:srgbClr val="FF0000"/>
                </a:solidFill>
                <a:latin typeface="Noto Sans JP"/>
              </a:rPr>
              <a:t>IoT</a:t>
            </a:r>
            <a:r>
              <a:rPr lang="ja-JP" altLang="en-US" sz="2000" b="1" dirty="0">
                <a:solidFill>
                  <a:srgbClr val="FF0000"/>
                </a:solidFill>
                <a:latin typeface="Noto Sans JP"/>
              </a:rPr>
              <a:t>（</a:t>
            </a:r>
            <a:r>
              <a:rPr lang="en-US" altLang="ja-JP" sz="2000" b="1" dirty="0">
                <a:solidFill>
                  <a:srgbClr val="FF0000"/>
                </a:solidFill>
                <a:latin typeface="Noto Sans JP"/>
              </a:rPr>
              <a:t>Internet of Things</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あらゆるモノをインターネット（あるいはネットワーク）に接続する技術であり、日本語ではモノのインターネットと訳される。</a:t>
            </a:r>
            <a:endParaRPr lang="en-US" altLang="ja-JP" sz="2000" dirty="0">
              <a:latin typeface="Noto Sans JP"/>
            </a:endParaRPr>
          </a:p>
        </p:txBody>
      </p:sp>
      <p:pic>
        <p:nvPicPr>
          <p:cNvPr id="153602" name="Picture 2">
            <a:extLst>
              <a:ext uri="{FF2B5EF4-FFF2-40B4-BE49-F238E27FC236}">
                <a16:creationId xmlns:a16="http://schemas.microsoft.com/office/drawing/2014/main" id="{205E858A-4506-DFD8-3612-A418A8483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5912" y="3143272"/>
            <a:ext cx="2949191" cy="2635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766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0" y="1285227"/>
            <a:ext cx="10015695" cy="1631216"/>
          </a:xfrm>
          <a:prstGeom prst="rect">
            <a:avLst/>
          </a:prstGeom>
          <a:noFill/>
        </p:spPr>
        <p:txBody>
          <a:bodyPr wrap="square" rtlCol="0">
            <a:spAutoFit/>
          </a:bodyPr>
          <a:lstStyle/>
          <a:p>
            <a:r>
              <a:rPr lang="ja-JP" altLang="en-US" sz="2000" b="1" dirty="0">
                <a:solidFill>
                  <a:srgbClr val="FF0000"/>
                </a:solidFill>
                <a:latin typeface="Noto Sans JP"/>
              </a:rPr>
              <a:t>コネクテッドカー（</a:t>
            </a:r>
            <a:r>
              <a:rPr lang="en-US" altLang="ja-JP" sz="2000" b="1" dirty="0">
                <a:solidFill>
                  <a:srgbClr val="FF0000"/>
                </a:solidFill>
                <a:latin typeface="Noto Sans JP"/>
              </a:rPr>
              <a:t>Connected Car</a:t>
            </a:r>
            <a:r>
              <a:rPr lang="ja-JP" altLang="en-US" sz="2000" b="1" dirty="0">
                <a:solidFill>
                  <a:srgbClr val="FF0000"/>
                </a:solidFill>
                <a:latin typeface="Noto Sans JP"/>
              </a:rPr>
              <a:t>）</a:t>
            </a:r>
            <a:endParaRPr lang="en-US" altLang="ja-JP" sz="2000" dirty="0">
              <a:latin typeface="Noto Sans JP"/>
            </a:endParaRPr>
          </a:p>
          <a:p>
            <a:endParaRPr lang="en-US" altLang="ja-JP" sz="2000" dirty="0">
              <a:latin typeface="Noto Sans JP"/>
            </a:endParaRPr>
          </a:p>
          <a:p>
            <a:r>
              <a:rPr lang="en-US" altLang="ja-JP" sz="2000" dirty="0">
                <a:latin typeface="Noto Sans JP"/>
              </a:rPr>
              <a:t>ICT</a:t>
            </a:r>
            <a:r>
              <a:rPr lang="ja-JP" altLang="en-US" sz="2000" dirty="0">
                <a:latin typeface="Noto Sans JP"/>
              </a:rPr>
              <a:t>端末としての機能を有する自動車のことであり、車両の状態や周囲の道路状況などの様々なデータをセンサーにより取得し、ネットワークを介して集積・分析することで、新たな価値を生み出すことが期待されている。</a:t>
            </a:r>
            <a:endParaRPr lang="en-US" altLang="ja-JP" sz="2000" dirty="0">
              <a:latin typeface="Noto Sans JP"/>
            </a:endParaRPr>
          </a:p>
        </p:txBody>
      </p:sp>
      <p:pic>
        <p:nvPicPr>
          <p:cNvPr id="154626" name="Picture 2">
            <a:extLst>
              <a:ext uri="{FF2B5EF4-FFF2-40B4-BE49-F238E27FC236}">
                <a16:creationId xmlns:a16="http://schemas.microsoft.com/office/drawing/2014/main" id="{05CC77EA-794F-2B25-3D26-FA61F90D9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714" y="3137507"/>
            <a:ext cx="7115699" cy="220486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9A0DD268-F0AA-D617-FCB0-F900D6E85F80}"/>
              </a:ext>
            </a:extLst>
          </p:cNvPr>
          <p:cNvSpPr txBox="1"/>
          <p:nvPr/>
        </p:nvSpPr>
        <p:spPr>
          <a:xfrm>
            <a:off x="3149319" y="5497615"/>
            <a:ext cx="6094324" cy="276999"/>
          </a:xfrm>
          <a:prstGeom prst="rect">
            <a:avLst/>
          </a:prstGeom>
          <a:noFill/>
        </p:spPr>
        <p:txBody>
          <a:bodyPr wrap="square">
            <a:spAutoFit/>
          </a:bodyPr>
          <a:lstStyle/>
          <a:p>
            <a:r>
              <a:rPr lang="ja-JP" altLang="en-US" sz="1200" dirty="0">
                <a:hlinkClick r:id="rId4"/>
              </a:rPr>
              <a:t>総務省｜平成</a:t>
            </a:r>
            <a:r>
              <a:rPr lang="en-US" altLang="ja-JP" sz="1200" dirty="0">
                <a:hlinkClick r:id="rId4"/>
              </a:rPr>
              <a:t>27</a:t>
            </a:r>
            <a:r>
              <a:rPr lang="ja-JP" altLang="en-US" sz="1200" dirty="0">
                <a:hlinkClick r:id="rId4"/>
              </a:rPr>
              <a:t>年版 情報通信白書｜コネクテッドカー </a:t>
            </a:r>
            <a:r>
              <a:rPr lang="en-US" altLang="ja-JP" sz="1200" dirty="0">
                <a:hlinkClick r:id="rId4"/>
              </a:rPr>
              <a:t>(soumu.go.jp)</a:t>
            </a:r>
            <a:endParaRPr lang="ja-JP" altLang="en-US" sz="1200" dirty="0"/>
          </a:p>
        </p:txBody>
      </p:sp>
    </p:spTree>
    <p:extLst>
      <p:ext uri="{BB962C8B-B14F-4D97-AF65-F5344CB8AC3E}">
        <p14:creationId xmlns:p14="http://schemas.microsoft.com/office/powerpoint/2010/main" val="19605089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0" y="1154599"/>
            <a:ext cx="10015695" cy="1323439"/>
          </a:xfrm>
          <a:prstGeom prst="rect">
            <a:avLst/>
          </a:prstGeom>
          <a:noFill/>
        </p:spPr>
        <p:txBody>
          <a:bodyPr wrap="square" rtlCol="0">
            <a:spAutoFit/>
          </a:bodyPr>
          <a:lstStyle/>
          <a:p>
            <a:r>
              <a:rPr lang="en-US" altLang="ja-JP" sz="2000" b="1" dirty="0">
                <a:solidFill>
                  <a:srgbClr val="FF0000"/>
                </a:solidFill>
                <a:latin typeface="Noto Sans JP"/>
              </a:rPr>
              <a:t>CASE</a:t>
            </a:r>
            <a:r>
              <a:rPr lang="ja-JP" altLang="en-US" sz="2000" b="1" dirty="0">
                <a:solidFill>
                  <a:srgbClr val="FF0000"/>
                </a:solidFill>
                <a:latin typeface="Noto Sans JP"/>
              </a:rPr>
              <a:t>（</a:t>
            </a:r>
            <a:r>
              <a:rPr lang="en-US" altLang="ja-JP" sz="2000" b="1" dirty="0">
                <a:solidFill>
                  <a:srgbClr val="FF0000"/>
                </a:solidFill>
                <a:latin typeface="Noto Sans JP"/>
              </a:rPr>
              <a:t>Connected</a:t>
            </a:r>
            <a:r>
              <a:rPr lang="ja-JP" altLang="en-US" sz="2000" b="1" dirty="0">
                <a:solidFill>
                  <a:srgbClr val="FF0000"/>
                </a:solidFill>
                <a:latin typeface="Noto Sans JP"/>
              </a:rPr>
              <a:t>，</a:t>
            </a:r>
            <a:r>
              <a:rPr lang="en-US" altLang="ja-JP" sz="2000" b="1" dirty="0">
                <a:solidFill>
                  <a:srgbClr val="FF0000"/>
                </a:solidFill>
                <a:latin typeface="Noto Sans JP"/>
              </a:rPr>
              <a:t>Autonomous</a:t>
            </a:r>
            <a:r>
              <a:rPr lang="ja-JP" altLang="en-US" sz="2000" b="1" dirty="0">
                <a:solidFill>
                  <a:srgbClr val="FF0000"/>
                </a:solidFill>
                <a:latin typeface="Noto Sans JP"/>
              </a:rPr>
              <a:t>，</a:t>
            </a:r>
            <a:r>
              <a:rPr lang="en-US" altLang="ja-JP" sz="2000" b="1" dirty="0">
                <a:solidFill>
                  <a:srgbClr val="FF0000"/>
                </a:solidFill>
                <a:latin typeface="Noto Sans JP"/>
              </a:rPr>
              <a:t>Shared &amp; Services</a:t>
            </a:r>
            <a:r>
              <a:rPr lang="ja-JP" altLang="en-US" sz="2000" b="1" dirty="0">
                <a:solidFill>
                  <a:srgbClr val="FF0000"/>
                </a:solidFill>
                <a:latin typeface="Noto Sans JP"/>
              </a:rPr>
              <a:t>，</a:t>
            </a:r>
            <a:r>
              <a:rPr lang="en-US" altLang="ja-JP" sz="2000" b="1" dirty="0">
                <a:solidFill>
                  <a:srgbClr val="FF0000"/>
                </a:solidFill>
                <a:latin typeface="Noto Sans JP"/>
              </a:rPr>
              <a:t>Electric</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en-US" altLang="ja-JP" sz="2000" dirty="0">
                <a:latin typeface="Noto Sans JP"/>
              </a:rPr>
              <a:t>Connected</a:t>
            </a:r>
            <a:r>
              <a:rPr lang="ja-JP" altLang="en-US" sz="2000" dirty="0">
                <a:latin typeface="Noto Sans JP"/>
              </a:rPr>
              <a:t>（コネクテッド）、</a:t>
            </a:r>
            <a:r>
              <a:rPr lang="en-US" altLang="ja-JP" sz="2000" dirty="0">
                <a:latin typeface="Noto Sans JP"/>
              </a:rPr>
              <a:t>Autonomous</a:t>
            </a:r>
            <a:r>
              <a:rPr lang="ja-JP" altLang="en-US" sz="2000" dirty="0">
                <a:latin typeface="Noto Sans JP"/>
              </a:rPr>
              <a:t>（自動運転）、</a:t>
            </a:r>
            <a:r>
              <a:rPr lang="en-US" altLang="ja-JP" sz="2000" dirty="0">
                <a:latin typeface="Noto Sans JP"/>
              </a:rPr>
              <a:t>Shared &amp; Service</a:t>
            </a:r>
            <a:r>
              <a:rPr lang="ja-JP" altLang="en-US" sz="2000" dirty="0">
                <a:latin typeface="Noto Sans JP"/>
              </a:rPr>
              <a:t>（シェアリング</a:t>
            </a:r>
            <a:r>
              <a:rPr lang="en-US" altLang="ja-JP" sz="2000" dirty="0">
                <a:latin typeface="Noto Sans JP"/>
              </a:rPr>
              <a:t>&amp;</a:t>
            </a:r>
            <a:r>
              <a:rPr lang="ja-JP" altLang="en-US" sz="2000" dirty="0">
                <a:latin typeface="Noto Sans JP"/>
              </a:rPr>
              <a:t>サービス）、</a:t>
            </a:r>
            <a:r>
              <a:rPr lang="en-US" altLang="ja-JP" sz="2000" dirty="0">
                <a:latin typeface="Noto Sans JP"/>
              </a:rPr>
              <a:t>Electric</a:t>
            </a:r>
            <a:r>
              <a:rPr lang="ja-JP" altLang="en-US" sz="2000" dirty="0">
                <a:latin typeface="Noto Sans JP"/>
              </a:rPr>
              <a:t>（電動化）の頭文字をとった造語。</a:t>
            </a:r>
            <a:endParaRPr lang="en-US" altLang="ja-JP" sz="2000" dirty="0">
              <a:latin typeface="Noto Sans JP"/>
            </a:endParaRPr>
          </a:p>
        </p:txBody>
      </p:sp>
      <p:pic>
        <p:nvPicPr>
          <p:cNvPr id="5" name="図 4">
            <a:extLst>
              <a:ext uri="{FF2B5EF4-FFF2-40B4-BE49-F238E27FC236}">
                <a16:creationId xmlns:a16="http://schemas.microsoft.com/office/drawing/2014/main" id="{217A9468-C9FC-E677-6340-507056AC24C9}"/>
              </a:ext>
            </a:extLst>
          </p:cNvPr>
          <p:cNvPicPr>
            <a:picLocks noChangeAspect="1"/>
          </p:cNvPicPr>
          <p:nvPr/>
        </p:nvPicPr>
        <p:blipFill>
          <a:blip r:embed="rId3"/>
          <a:stretch>
            <a:fillRect/>
          </a:stretch>
        </p:blipFill>
        <p:spPr>
          <a:xfrm>
            <a:off x="2823061" y="2545305"/>
            <a:ext cx="6724437" cy="3206166"/>
          </a:xfrm>
          <a:prstGeom prst="rect">
            <a:avLst/>
          </a:prstGeom>
        </p:spPr>
      </p:pic>
      <p:sp>
        <p:nvSpPr>
          <p:cNvPr id="7" name="テキスト ボックス 6">
            <a:extLst>
              <a:ext uri="{FF2B5EF4-FFF2-40B4-BE49-F238E27FC236}">
                <a16:creationId xmlns:a16="http://schemas.microsoft.com/office/drawing/2014/main" id="{DD983283-96DA-152E-6BD3-D2EC464B4123}"/>
              </a:ext>
            </a:extLst>
          </p:cNvPr>
          <p:cNvSpPr txBox="1"/>
          <p:nvPr/>
        </p:nvSpPr>
        <p:spPr>
          <a:xfrm>
            <a:off x="5247751" y="5818738"/>
            <a:ext cx="3283299" cy="286754"/>
          </a:xfrm>
          <a:prstGeom prst="rect">
            <a:avLst/>
          </a:prstGeom>
          <a:noFill/>
        </p:spPr>
        <p:txBody>
          <a:bodyPr wrap="square">
            <a:spAutoFit/>
          </a:bodyPr>
          <a:lstStyle/>
          <a:p>
            <a:r>
              <a:rPr lang="en-US" altLang="ja-JP" sz="1200" dirty="0">
                <a:hlinkClick r:id="rId4"/>
              </a:rPr>
              <a:t>000657.pdf (meti.go.jp)</a:t>
            </a:r>
            <a:endParaRPr lang="ja-JP" altLang="en-US" sz="1200" dirty="0"/>
          </a:p>
        </p:txBody>
      </p:sp>
    </p:spTree>
    <p:extLst>
      <p:ext uri="{BB962C8B-B14F-4D97-AF65-F5344CB8AC3E}">
        <p14:creationId xmlns:p14="http://schemas.microsoft.com/office/powerpoint/2010/main" val="2927179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48" y="742616"/>
            <a:ext cx="10015695" cy="1938992"/>
          </a:xfrm>
          <a:prstGeom prst="rect">
            <a:avLst/>
          </a:prstGeom>
          <a:noFill/>
        </p:spPr>
        <p:txBody>
          <a:bodyPr wrap="square" rtlCol="0">
            <a:spAutoFit/>
          </a:bodyPr>
          <a:lstStyle/>
          <a:p>
            <a:r>
              <a:rPr lang="en-US" altLang="ja-JP" sz="2000" b="1" dirty="0" err="1">
                <a:solidFill>
                  <a:srgbClr val="FF0000"/>
                </a:solidFill>
                <a:latin typeface="Noto Sans JP"/>
              </a:rPr>
              <a:t>MaaS</a:t>
            </a:r>
            <a:r>
              <a:rPr lang="ja-JP" altLang="en-US" sz="2000" b="1" dirty="0">
                <a:solidFill>
                  <a:srgbClr val="FF0000"/>
                </a:solidFill>
                <a:latin typeface="Noto Sans JP"/>
              </a:rPr>
              <a:t>（</a:t>
            </a:r>
            <a:r>
              <a:rPr lang="en-US" altLang="ja-JP" sz="2000" b="1" dirty="0">
                <a:solidFill>
                  <a:srgbClr val="FF0000"/>
                </a:solidFill>
                <a:latin typeface="Noto Sans JP"/>
              </a:rPr>
              <a:t>Mobility as a Service</a:t>
            </a:r>
            <a:r>
              <a:rPr lang="ja-JP" altLang="en-US" sz="2000" b="1" dirty="0">
                <a:solidFill>
                  <a:srgbClr val="FF0000"/>
                </a:solidFill>
                <a:latin typeface="Noto Sans JP"/>
              </a:rPr>
              <a:t>）</a:t>
            </a:r>
            <a:endParaRPr lang="en-US" altLang="ja-JP" sz="2000" dirty="0">
              <a:latin typeface="Noto Sans JP"/>
            </a:endParaRPr>
          </a:p>
          <a:p>
            <a:endParaRPr lang="en-US" altLang="ja-JP" sz="2000" dirty="0">
              <a:latin typeface="Noto Sans JP"/>
            </a:endParaRPr>
          </a:p>
          <a:p>
            <a:r>
              <a:rPr lang="ja-JP" altLang="en-US" sz="2000" dirty="0">
                <a:latin typeface="Noto Sans JP"/>
              </a:rPr>
              <a:t>地域住民や旅行者一人一人のトリップ単位での移動ニーズに対応して、複数の公共交通やそれ以外の移動サービスを最適に組み合わせて検索・予約・決済等を一括で行うサービスであり、観光や医療等の目的地における交通以外のサービス等との連携により、移動の利便性向上や地域の課題解決にも資する重要な手段となるもの。</a:t>
            </a:r>
            <a:endParaRPr lang="en-US" altLang="ja-JP" sz="2000" dirty="0">
              <a:latin typeface="Noto Sans JP"/>
            </a:endParaRPr>
          </a:p>
        </p:txBody>
      </p:sp>
      <p:pic>
        <p:nvPicPr>
          <p:cNvPr id="155650" name="Picture 2" descr="Maasの概念図">
            <a:extLst>
              <a:ext uri="{FF2B5EF4-FFF2-40B4-BE49-F238E27FC236}">
                <a16:creationId xmlns:a16="http://schemas.microsoft.com/office/drawing/2014/main" id="{98A60274-01FD-7FC8-F567-4001BC933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6291" y="2681608"/>
            <a:ext cx="2657475"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59AC3924-F4D7-E24D-6467-91C6CBCB86F1}"/>
              </a:ext>
            </a:extLst>
          </p:cNvPr>
          <p:cNvSpPr txBox="1"/>
          <p:nvPr/>
        </p:nvSpPr>
        <p:spPr>
          <a:xfrm>
            <a:off x="4413739" y="6204857"/>
            <a:ext cx="3484265" cy="276999"/>
          </a:xfrm>
          <a:prstGeom prst="rect">
            <a:avLst/>
          </a:prstGeom>
          <a:noFill/>
        </p:spPr>
        <p:txBody>
          <a:bodyPr wrap="square">
            <a:spAutoFit/>
          </a:bodyPr>
          <a:lstStyle/>
          <a:p>
            <a:r>
              <a:rPr lang="ja-JP" altLang="en-US" sz="1200" dirty="0">
                <a:hlinkClick r:id="rId4"/>
              </a:rPr>
              <a:t>国土交通省日本版</a:t>
            </a:r>
            <a:r>
              <a:rPr lang="en-US" altLang="ja-JP" sz="1200" dirty="0" err="1">
                <a:hlinkClick r:id="rId4"/>
              </a:rPr>
              <a:t>MaaS</a:t>
            </a:r>
            <a:r>
              <a:rPr lang="ja-JP" altLang="en-US" sz="1200" dirty="0">
                <a:hlinkClick r:id="rId4"/>
              </a:rPr>
              <a:t>の推進 </a:t>
            </a:r>
            <a:r>
              <a:rPr lang="en-US" altLang="ja-JP" sz="1200" dirty="0">
                <a:hlinkClick r:id="rId4"/>
              </a:rPr>
              <a:t>(mlit.go.jp)</a:t>
            </a:r>
            <a:endParaRPr lang="ja-JP" altLang="en-US" sz="1200" dirty="0"/>
          </a:p>
        </p:txBody>
      </p:sp>
    </p:spTree>
    <p:extLst>
      <p:ext uri="{BB962C8B-B14F-4D97-AF65-F5344CB8AC3E}">
        <p14:creationId xmlns:p14="http://schemas.microsoft.com/office/powerpoint/2010/main" val="2571217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580577"/>
            <a:ext cx="10015695" cy="1323439"/>
          </a:xfrm>
          <a:prstGeom prst="rect">
            <a:avLst/>
          </a:prstGeom>
          <a:noFill/>
        </p:spPr>
        <p:txBody>
          <a:bodyPr wrap="square" rtlCol="0">
            <a:spAutoFit/>
          </a:bodyPr>
          <a:lstStyle/>
          <a:p>
            <a:r>
              <a:rPr lang="ja-JP" altLang="en-US" sz="2000" b="1" dirty="0">
                <a:solidFill>
                  <a:srgbClr val="FF0000"/>
                </a:solidFill>
                <a:latin typeface="Noto Sans JP"/>
              </a:rPr>
              <a:t>ベンチャーキャピタル（</a:t>
            </a:r>
            <a:r>
              <a:rPr lang="en-US" altLang="ja-JP" sz="2000" b="1" dirty="0">
                <a:solidFill>
                  <a:srgbClr val="FF0000"/>
                </a:solidFill>
                <a:latin typeface="Noto Sans JP"/>
              </a:rPr>
              <a:t>Venture Capital</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大きな成長の見込みがある未上場のスタートアップ企業やベンチャ企業に対し、出資を行う投資会社（ファンド）のことである。</a:t>
            </a:r>
            <a:r>
              <a:rPr lang="en-US" altLang="ja-JP" sz="2000" dirty="0">
                <a:latin typeface="Noto Sans JP"/>
              </a:rPr>
              <a:t>VC</a:t>
            </a:r>
            <a:r>
              <a:rPr lang="ja-JP" altLang="en-US" sz="2000" dirty="0">
                <a:latin typeface="Noto Sans JP"/>
              </a:rPr>
              <a:t>とも呼ばれる。</a:t>
            </a:r>
          </a:p>
        </p:txBody>
      </p:sp>
    </p:spTree>
    <p:extLst>
      <p:ext uri="{BB962C8B-B14F-4D97-AF65-F5344CB8AC3E}">
        <p14:creationId xmlns:p14="http://schemas.microsoft.com/office/powerpoint/2010/main" val="42848529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1" y="833051"/>
            <a:ext cx="10015695" cy="1631216"/>
          </a:xfrm>
          <a:prstGeom prst="rect">
            <a:avLst/>
          </a:prstGeom>
          <a:noFill/>
        </p:spPr>
        <p:txBody>
          <a:bodyPr wrap="square" rtlCol="0">
            <a:spAutoFit/>
          </a:bodyPr>
          <a:lstStyle/>
          <a:p>
            <a:r>
              <a:rPr lang="ja-JP" altLang="en-US" sz="2000" b="1" dirty="0">
                <a:solidFill>
                  <a:srgbClr val="FF0000"/>
                </a:solidFill>
                <a:latin typeface="Noto Sans JP"/>
              </a:rPr>
              <a:t>スマートファクトリー</a:t>
            </a:r>
            <a:endParaRPr lang="en-US" altLang="ja-JP" sz="2000" b="1" dirty="0">
              <a:solidFill>
                <a:srgbClr val="FF0000"/>
              </a:solidFill>
              <a:latin typeface="Noto Sans JP"/>
            </a:endParaRPr>
          </a:p>
          <a:p>
            <a:endParaRPr lang="en-US" altLang="ja-JP" sz="2000" dirty="0">
              <a:latin typeface="Noto Sans JP"/>
            </a:endParaRPr>
          </a:p>
          <a:p>
            <a:r>
              <a:rPr lang="en-US" altLang="ja-JP" sz="2000" dirty="0">
                <a:latin typeface="Noto Sans JP"/>
              </a:rPr>
              <a:t>AI</a:t>
            </a:r>
            <a:r>
              <a:rPr lang="ja-JP" altLang="en-US" sz="2000" dirty="0">
                <a:latin typeface="Noto Sans JP"/>
              </a:rPr>
              <a:t>や</a:t>
            </a:r>
            <a:r>
              <a:rPr lang="en-US" altLang="ja-JP" sz="2000" dirty="0">
                <a:latin typeface="Noto Sans JP"/>
              </a:rPr>
              <a:t>IoT</a:t>
            </a:r>
            <a:r>
              <a:rPr lang="ja-JP" altLang="en-US" sz="2000" dirty="0">
                <a:latin typeface="Noto Sans JP"/>
              </a:rPr>
              <a:t>技術などを駆使し、デジタルデータを元に業務管理を行う工場のことを指す。業務プロセスを改善したり、品質の高い製品を低コストかつ短期間で製造したり、継続的に工場の生産性を改善したりすることが可能となる。</a:t>
            </a:r>
            <a:endParaRPr lang="en-US" altLang="ja-JP" sz="2000" dirty="0">
              <a:latin typeface="Noto Sans JP"/>
            </a:endParaRPr>
          </a:p>
        </p:txBody>
      </p:sp>
      <p:pic>
        <p:nvPicPr>
          <p:cNvPr id="5" name="図 4">
            <a:extLst>
              <a:ext uri="{FF2B5EF4-FFF2-40B4-BE49-F238E27FC236}">
                <a16:creationId xmlns:a16="http://schemas.microsoft.com/office/drawing/2014/main" id="{83C7CDEB-8CB4-A685-20F9-FCF211DB3328}"/>
              </a:ext>
            </a:extLst>
          </p:cNvPr>
          <p:cNvPicPr>
            <a:picLocks noChangeAspect="1"/>
          </p:cNvPicPr>
          <p:nvPr/>
        </p:nvPicPr>
        <p:blipFill>
          <a:blip r:embed="rId3"/>
          <a:stretch>
            <a:fillRect/>
          </a:stretch>
        </p:blipFill>
        <p:spPr>
          <a:xfrm>
            <a:off x="3080610" y="2679550"/>
            <a:ext cx="6030779" cy="3143349"/>
          </a:xfrm>
          <a:prstGeom prst="rect">
            <a:avLst/>
          </a:prstGeom>
        </p:spPr>
      </p:pic>
      <p:sp>
        <p:nvSpPr>
          <p:cNvPr id="7" name="テキスト ボックス 6">
            <a:extLst>
              <a:ext uri="{FF2B5EF4-FFF2-40B4-BE49-F238E27FC236}">
                <a16:creationId xmlns:a16="http://schemas.microsoft.com/office/drawing/2014/main" id="{D06AE428-DED7-2420-FDC8-C73681A36341}"/>
              </a:ext>
            </a:extLst>
          </p:cNvPr>
          <p:cNvSpPr txBox="1"/>
          <p:nvPr/>
        </p:nvSpPr>
        <p:spPr>
          <a:xfrm>
            <a:off x="4785528" y="5822899"/>
            <a:ext cx="2981847" cy="276999"/>
          </a:xfrm>
          <a:prstGeom prst="rect">
            <a:avLst/>
          </a:prstGeom>
          <a:noFill/>
        </p:spPr>
        <p:txBody>
          <a:bodyPr wrap="square">
            <a:spAutoFit/>
          </a:bodyPr>
          <a:lstStyle/>
          <a:p>
            <a:r>
              <a:rPr lang="en-US" altLang="ja-JP" sz="1200" dirty="0">
                <a:hlinkClick r:id="rId4"/>
              </a:rPr>
              <a:t>002_03_00.pdf (meti.go.jp)</a:t>
            </a:r>
            <a:endParaRPr lang="ja-JP" altLang="en-US" sz="1200" dirty="0"/>
          </a:p>
        </p:txBody>
      </p:sp>
    </p:spTree>
    <p:extLst>
      <p:ext uri="{BB962C8B-B14F-4D97-AF65-F5344CB8AC3E}">
        <p14:creationId xmlns:p14="http://schemas.microsoft.com/office/powerpoint/2010/main" val="22552955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194791"/>
            <a:ext cx="10015695" cy="1323439"/>
          </a:xfrm>
          <a:prstGeom prst="rect">
            <a:avLst/>
          </a:prstGeom>
          <a:noFill/>
        </p:spPr>
        <p:txBody>
          <a:bodyPr wrap="square" rtlCol="0">
            <a:spAutoFit/>
          </a:bodyPr>
          <a:lstStyle/>
          <a:p>
            <a:r>
              <a:rPr lang="ja-JP" altLang="en-US" sz="2000" b="1" dirty="0">
                <a:solidFill>
                  <a:srgbClr val="FF0000"/>
                </a:solidFill>
                <a:latin typeface="Noto Sans JP"/>
              </a:rPr>
              <a:t>スマート農業</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ロボット技術や情報通信技術（</a:t>
            </a:r>
            <a:r>
              <a:rPr lang="en-US" altLang="ja-JP" sz="2000" dirty="0">
                <a:latin typeface="Noto Sans JP"/>
              </a:rPr>
              <a:t>ICT</a:t>
            </a:r>
            <a:r>
              <a:rPr lang="ja-JP" altLang="en-US" sz="2000" dirty="0">
                <a:latin typeface="Noto Sans JP"/>
              </a:rPr>
              <a:t>）を活用して、省力化・精密化や高品質生産を実現する等を推進している新たな農業のこと。</a:t>
            </a:r>
            <a:endParaRPr lang="en-US" altLang="ja-JP" sz="2000" dirty="0">
              <a:latin typeface="Noto Sans JP"/>
            </a:endParaRPr>
          </a:p>
        </p:txBody>
      </p:sp>
      <p:pic>
        <p:nvPicPr>
          <p:cNvPr id="158722" name="Picture 2">
            <a:extLst>
              <a:ext uri="{FF2B5EF4-FFF2-40B4-BE49-F238E27FC236}">
                <a16:creationId xmlns:a16="http://schemas.microsoft.com/office/drawing/2014/main" id="{01EE9758-E54E-B1A9-4AB6-DAC8BCA159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699" y="2840961"/>
            <a:ext cx="5143308" cy="2233455"/>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A3E2E14F-5F4B-6AE8-FF66-459E51048314}"/>
              </a:ext>
            </a:extLst>
          </p:cNvPr>
          <p:cNvSpPr txBox="1"/>
          <p:nvPr/>
        </p:nvSpPr>
        <p:spPr>
          <a:xfrm>
            <a:off x="4172578" y="5258647"/>
            <a:ext cx="3454121" cy="276999"/>
          </a:xfrm>
          <a:prstGeom prst="rect">
            <a:avLst/>
          </a:prstGeom>
          <a:noFill/>
        </p:spPr>
        <p:txBody>
          <a:bodyPr wrap="square">
            <a:spAutoFit/>
          </a:bodyPr>
          <a:lstStyle/>
          <a:p>
            <a:r>
              <a:rPr lang="ja-JP" altLang="en-US" sz="1200" dirty="0">
                <a:hlinkClick r:id="rId4"/>
              </a:rPr>
              <a:t>スマート農業：農林水産省 </a:t>
            </a:r>
            <a:r>
              <a:rPr lang="en-US" altLang="ja-JP" sz="1200" dirty="0">
                <a:hlinkClick r:id="rId4"/>
              </a:rPr>
              <a:t>(maff.go.jp)</a:t>
            </a:r>
            <a:endParaRPr lang="ja-JP" altLang="en-US" sz="1200" dirty="0"/>
          </a:p>
        </p:txBody>
      </p:sp>
    </p:spTree>
    <p:extLst>
      <p:ext uri="{BB962C8B-B14F-4D97-AF65-F5344CB8AC3E}">
        <p14:creationId xmlns:p14="http://schemas.microsoft.com/office/powerpoint/2010/main" val="676810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17813" y="2410642"/>
            <a:ext cx="10015695" cy="1631216"/>
          </a:xfrm>
          <a:prstGeom prst="rect">
            <a:avLst/>
          </a:prstGeom>
          <a:noFill/>
        </p:spPr>
        <p:txBody>
          <a:bodyPr wrap="square" rtlCol="0">
            <a:spAutoFit/>
          </a:bodyPr>
          <a:lstStyle/>
          <a:p>
            <a:r>
              <a:rPr lang="ja-JP" altLang="en-US" sz="2000" b="1" dirty="0">
                <a:solidFill>
                  <a:srgbClr val="FF0000"/>
                </a:solidFill>
                <a:latin typeface="Noto Sans JP"/>
              </a:rPr>
              <a:t>マシンビジョン（</a:t>
            </a:r>
            <a:r>
              <a:rPr lang="en-US" altLang="ja-JP" sz="2000" b="1" dirty="0">
                <a:solidFill>
                  <a:srgbClr val="FF0000"/>
                </a:solidFill>
                <a:latin typeface="Noto Sans JP"/>
              </a:rPr>
              <a:t>Machine Vision</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自動分析に必要なデータを提供するイメージングを土台とした技術や方法を指す。 </a:t>
            </a:r>
            <a:endParaRPr lang="en-US" altLang="ja-JP" sz="2000" dirty="0">
              <a:latin typeface="Noto Sans JP"/>
            </a:endParaRPr>
          </a:p>
          <a:p>
            <a:r>
              <a:rPr lang="ja-JP" altLang="en-US" sz="2000" dirty="0">
                <a:latin typeface="Noto Sans JP"/>
              </a:rPr>
              <a:t>広義にはこれと関連するソフトウェアやハードウェア、システム、専門知識も含まれる。 </a:t>
            </a:r>
            <a:endParaRPr lang="en-US" altLang="ja-JP" sz="2000" dirty="0">
              <a:latin typeface="Noto Sans JP"/>
            </a:endParaRPr>
          </a:p>
        </p:txBody>
      </p:sp>
    </p:spTree>
    <p:extLst>
      <p:ext uri="{BB962C8B-B14F-4D97-AF65-F5344CB8AC3E}">
        <p14:creationId xmlns:p14="http://schemas.microsoft.com/office/powerpoint/2010/main" val="37586799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77620" y="1054115"/>
            <a:ext cx="10015695" cy="1631216"/>
          </a:xfrm>
          <a:prstGeom prst="rect">
            <a:avLst/>
          </a:prstGeom>
          <a:noFill/>
        </p:spPr>
        <p:txBody>
          <a:bodyPr wrap="square" rtlCol="0">
            <a:spAutoFit/>
          </a:bodyPr>
          <a:lstStyle/>
          <a:p>
            <a:r>
              <a:rPr lang="en-US" altLang="ja-JP" sz="2000" b="1" dirty="0">
                <a:solidFill>
                  <a:srgbClr val="FF0000"/>
                </a:solidFill>
                <a:latin typeface="Noto Sans JP"/>
              </a:rPr>
              <a:t>HEMS</a:t>
            </a:r>
            <a:r>
              <a:rPr lang="ja-JP" altLang="en-US" sz="2000" b="1" dirty="0">
                <a:solidFill>
                  <a:srgbClr val="FF0000"/>
                </a:solidFill>
                <a:latin typeface="Noto Sans JP"/>
              </a:rPr>
              <a:t>（</a:t>
            </a:r>
            <a:r>
              <a:rPr lang="en-US" altLang="ja-JP" sz="2000" b="1" dirty="0">
                <a:solidFill>
                  <a:srgbClr val="FF0000"/>
                </a:solidFill>
                <a:latin typeface="Noto Sans JP"/>
              </a:rPr>
              <a:t>Home Energy Management System</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家庭で使うエネルギーを節約するための管理システムのこと。家電や電気設備とつないで、電気やガスなどの使用量をモニター画面などで「見える化」したり、家電機器を「自動制御」したりする。</a:t>
            </a:r>
            <a:endParaRPr lang="en-US" altLang="ja-JP" sz="2000" dirty="0">
              <a:latin typeface="Noto Sans JP"/>
            </a:endParaRPr>
          </a:p>
        </p:txBody>
      </p:sp>
      <p:pic>
        <p:nvPicPr>
          <p:cNvPr id="6" name="図 5">
            <a:extLst>
              <a:ext uri="{FF2B5EF4-FFF2-40B4-BE49-F238E27FC236}">
                <a16:creationId xmlns:a16="http://schemas.microsoft.com/office/drawing/2014/main" id="{D4E7CB12-FA38-F903-D391-3C03EE226071}"/>
              </a:ext>
            </a:extLst>
          </p:cNvPr>
          <p:cNvPicPr>
            <a:picLocks noChangeAspect="1"/>
          </p:cNvPicPr>
          <p:nvPr/>
        </p:nvPicPr>
        <p:blipFill>
          <a:blip r:embed="rId3"/>
          <a:stretch>
            <a:fillRect/>
          </a:stretch>
        </p:blipFill>
        <p:spPr>
          <a:xfrm>
            <a:off x="3603890" y="2782165"/>
            <a:ext cx="4294114" cy="3135553"/>
          </a:xfrm>
          <a:prstGeom prst="rect">
            <a:avLst/>
          </a:prstGeom>
        </p:spPr>
      </p:pic>
      <p:sp>
        <p:nvSpPr>
          <p:cNvPr id="8" name="テキスト ボックス 7">
            <a:extLst>
              <a:ext uri="{FF2B5EF4-FFF2-40B4-BE49-F238E27FC236}">
                <a16:creationId xmlns:a16="http://schemas.microsoft.com/office/drawing/2014/main" id="{026AD1B6-5A3E-908A-804C-1CD5A8583684}"/>
              </a:ext>
            </a:extLst>
          </p:cNvPr>
          <p:cNvSpPr txBox="1"/>
          <p:nvPr/>
        </p:nvSpPr>
        <p:spPr>
          <a:xfrm>
            <a:off x="4403690" y="6014552"/>
            <a:ext cx="3243106" cy="276999"/>
          </a:xfrm>
          <a:prstGeom prst="rect">
            <a:avLst/>
          </a:prstGeom>
          <a:noFill/>
        </p:spPr>
        <p:txBody>
          <a:bodyPr wrap="square">
            <a:spAutoFit/>
          </a:bodyPr>
          <a:lstStyle/>
          <a:p>
            <a:r>
              <a:rPr lang="en-US" altLang="ja-JP" sz="1200" dirty="0">
                <a:hlinkClick r:id="rId4"/>
              </a:rPr>
              <a:t>220913energy09.pdf (cao.go.jp)</a:t>
            </a:r>
            <a:endParaRPr lang="ja-JP" altLang="en-US" sz="1200" dirty="0"/>
          </a:p>
        </p:txBody>
      </p:sp>
    </p:spTree>
    <p:extLst>
      <p:ext uri="{BB962C8B-B14F-4D97-AF65-F5344CB8AC3E}">
        <p14:creationId xmlns:p14="http://schemas.microsoft.com/office/powerpoint/2010/main" val="41476918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77620" y="1226699"/>
            <a:ext cx="10015695" cy="1631216"/>
          </a:xfrm>
          <a:prstGeom prst="rect">
            <a:avLst/>
          </a:prstGeom>
          <a:noFill/>
        </p:spPr>
        <p:txBody>
          <a:bodyPr wrap="square" rtlCol="0">
            <a:spAutoFit/>
          </a:bodyPr>
          <a:lstStyle/>
          <a:p>
            <a:r>
              <a:rPr lang="en-US" altLang="ja-JP" sz="2000" b="1" dirty="0">
                <a:solidFill>
                  <a:srgbClr val="FF0000"/>
                </a:solidFill>
                <a:latin typeface="Noto Sans JP"/>
              </a:rPr>
              <a:t>EA</a:t>
            </a:r>
            <a:r>
              <a:rPr lang="ja-JP" altLang="en-US" sz="2000" b="1" dirty="0">
                <a:solidFill>
                  <a:srgbClr val="FF0000"/>
                </a:solidFill>
                <a:latin typeface="Noto Sans JP"/>
              </a:rPr>
              <a:t>（</a:t>
            </a:r>
            <a:r>
              <a:rPr lang="en-US" altLang="ja-JP" sz="2000" b="1" dirty="0">
                <a:solidFill>
                  <a:srgbClr val="FF0000"/>
                </a:solidFill>
                <a:latin typeface="Noto Sans JP"/>
              </a:rPr>
              <a:t>Enterprise Architecture</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組織全体の業務とシステムをモデル化し、全体最適化によって顧客のニーズや社会環境に柔軟かつスピーディに対応するための知識体系で、フレームワークでもある。</a:t>
            </a:r>
            <a:endParaRPr lang="en-US" altLang="ja-JP" sz="2000" dirty="0">
              <a:latin typeface="Noto Sans JP"/>
            </a:endParaRPr>
          </a:p>
          <a:p>
            <a:r>
              <a:rPr lang="en-US" altLang="ja-JP" sz="2000" dirty="0">
                <a:latin typeface="Noto Sans JP"/>
              </a:rPr>
              <a:t>EA</a:t>
            </a:r>
            <a:r>
              <a:rPr lang="ja-JP" altLang="en-US" sz="2000" dirty="0">
                <a:latin typeface="Noto Sans JP"/>
              </a:rPr>
              <a:t>は、</a:t>
            </a:r>
            <a:r>
              <a:rPr lang="en-US" altLang="ja-JP" sz="2000" dirty="0">
                <a:latin typeface="Noto Sans JP"/>
              </a:rPr>
              <a:t>4</a:t>
            </a:r>
            <a:r>
              <a:rPr lang="ja-JP" altLang="en-US" sz="2000" dirty="0">
                <a:latin typeface="Noto Sans JP"/>
              </a:rPr>
              <a:t>つの体系から構成されている。</a:t>
            </a:r>
            <a:endParaRPr lang="en-US" altLang="ja-JP" sz="2000" dirty="0">
              <a:latin typeface="Noto Sans JP"/>
            </a:endParaRPr>
          </a:p>
        </p:txBody>
      </p:sp>
      <p:graphicFrame>
        <p:nvGraphicFramePr>
          <p:cNvPr id="2" name="表 2">
            <a:extLst>
              <a:ext uri="{FF2B5EF4-FFF2-40B4-BE49-F238E27FC236}">
                <a16:creationId xmlns:a16="http://schemas.microsoft.com/office/drawing/2014/main" id="{F3C8C92A-3AA6-F48C-3329-70D389F4294B}"/>
              </a:ext>
            </a:extLst>
          </p:cNvPr>
          <p:cNvGraphicFramePr>
            <a:graphicFrameLocks noGrp="1"/>
          </p:cNvGraphicFramePr>
          <p:nvPr>
            <p:extLst>
              <p:ext uri="{D42A27DB-BD31-4B8C-83A1-F6EECF244321}">
                <p14:modId xmlns:p14="http://schemas.microsoft.com/office/powerpoint/2010/main" val="1922054184"/>
              </p:ext>
            </p:extLst>
          </p:nvPr>
        </p:nvGraphicFramePr>
        <p:xfrm>
          <a:off x="1228130" y="3070981"/>
          <a:ext cx="9332687" cy="2560320"/>
        </p:xfrm>
        <a:graphic>
          <a:graphicData uri="http://schemas.openxmlformats.org/drawingml/2006/table">
            <a:tbl>
              <a:tblPr firstRow="1" bandRow="1">
                <a:tableStyleId>{5940675A-B579-460E-94D1-54222C63F5DA}</a:tableStyleId>
              </a:tblPr>
              <a:tblGrid>
                <a:gridCol w="4027158">
                  <a:extLst>
                    <a:ext uri="{9D8B030D-6E8A-4147-A177-3AD203B41FA5}">
                      <a16:colId xmlns:a16="http://schemas.microsoft.com/office/drawing/2014/main" val="3873302999"/>
                    </a:ext>
                  </a:extLst>
                </a:gridCol>
                <a:gridCol w="5305529">
                  <a:extLst>
                    <a:ext uri="{9D8B030D-6E8A-4147-A177-3AD203B41FA5}">
                      <a16:colId xmlns:a16="http://schemas.microsoft.com/office/drawing/2014/main" val="3713831546"/>
                    </a:ext>
                  </a:extLst>
                </a:gridCol>
              </a:tblGrid>
              <a:tr h="370840">
                <a:tc>
                  <a:txBody>
                    <a:bodyPr/>
                    <a:lstStyle/>
                    <a:p>
                      <a:r>
                        <a:rPr kumimoji="1" lang="ja-JP" altLang="en-US" dirty="0"/>
                        <a:t>ビジネスアーキテクチャー</a:t>
                      </a:r>
                    </a:p>
                  </a:txBody>
                  <a:tcPr anchor="ctr">
                    <a:solidFill>
                      <a:schemeClr val="accent4">
                        <a:lumMod val="20000"/>
                        <a:lumOff val="80000"/>
                      </a:schemeClr>
                    </a:solidFill>
                  </a:tcPr>
                </a:tc>
                <a:tc>
                  <a:txBody>
                    <a:bodyPr/>
                    <a:lstStyle/>
                    <a:p>
                      <a:r>
                        <a:rPr kumimoji="1" lang="ja-JP" altLang="en-US" dirty="0"/>
                        <a:t>人・物・金・情報という部品の組み合わせとしての企業全体の可視化</a:t>
                      </a:r>
                    </a:p>
                  </a:txBody>
                  <a:tcPr anchor="ctr"/>
                </a:tc>
                <a:extLst>
                  <a:ext uri="{0D108BD9-81ED-4DB2-BD59-A6C34878D82A}">
                    <a16:rowId xmlns:a16="http://schemas.microsoft.com/office/drawing/2014/main" val="2797257832"/>
                  </a:ext>
                </a:extLst>
              </a:tr>
              <a:tr h="370840">
                <a:tc>
                  <a:txBody>
                    <a:bodyPr/>
                    <a:lstStyle/>
                    <a:p>
                      <a:r>
                        <a:rPr kumimoji="1" lang="ja-JP" altLang="en-US" dirty="0"/>
                        <a:t>データアーキテクチャー</a:t>
                      </a:r>
                    </a:p>
                  </a:txBody>
                  <a:tcPr anchor="ctr">
                    <a:solidFill>
                      <a:schemeClr val="accent4">
                        <a:lumMod val="20000"/>
                        <a:lumOff val="80000"/>
                      </a:schemeClr>
                    </a:solidFill>
                  </a:tcPr>
                </a:tc>
                <a:tc>
                  <a:txBody>
                    <a:bodyPr/>
                    <a:lstStyle/>
                    <a:p>
                      <a:r>
                        <a:rPr kumimoji="1" lang="ja-JP" altLang="en-US" dirty="0"/>
                        <a:t>データという部品の組み合わせとしての企業全体の可視化</a:t>
                      </a:r>
                    </a:p>
                  </a:txBody>
                  <a:tcPr anchor="ctr"/>
                </a:tc>
                <a:extLst>
                  <a:ext uri="{0D108BD9-81ED-4DB2-BD59-A6C34878D82A}">
                    <a16:rowId xmlns:a16="http://schemas.microsoft.com/office/drawing/2014/main" val="1548195624"/>
                  </a:ext>
                </a:extLst>
              </a:tr>
              <a:tr h="370840">
                <a:tc>
                  <a:txBody>
                    <a:bodyPr/>
                    <a:lstStyle/>
                    <a:p>
                      <a:r>
                        <a:rPr kumimoji="1" lang="ja-JP" altLang="en-US" dirty="0"/>
                        <a:t>アプリケーションアーキテクチャー</a:t>
                      </a:r>
                    </a:p>
                  </a:txBody>
                  <a:tcPr anchor="ctr">
                    <a:solidFill>
                      <a:schemeClr val="accent4">
                        <a:lumMod val="20000"/>
                        <a:lumOff val="80000"/>
                      </a:schemeClr>
                    </a:solidFill>
                  </a:tcPr>
                </a:tc>
                <a:tc>
                  <a:txBody>
                    <a:bodyPr/>
                    <a:lstStyle/>
                    <a:p>
                      <a:r>
                        <a:rPr kumimoji="1" lang="ja-JP" altLang="en-US" dirty="0"/>
                        <a:t>情報システムと機能という部品の組み合わせとしての企業全体の可視化</a:t>
                      </a:r>
                    </a:p>
                  </a:txBody>
                  <a:tcPr anchor="ctr"/>
                </a:tc>
                <a:extLst>
                  <a:ext uri="{0D108BD9-81ED-4DB2-BD59-A6C34878D82A}">
                    <a16:rowId xmlns:a16="http://schemas.microsoft.com/office/drawing/2014/main" val="3964338148"/>
                  </a:ext>
                </a:extLst>
              </a:tr>
              <a:tr h="370840">
                <a:tc>
                  <a:txBody>
                    <a:bodyPr/>
                    <a:lstStyle/>
                    <a:p>
                      <a:r>
                        <a:rPr kumimoji="1" lang="ja-JP" altLang="en-US" dirty="0"/>
                        <a:t>テクノロジーアーキテクチャー</a:t>
                      </a:r>
                    </a:p>
                  </a:txBody>
                  <a:tcPr anchor="ctr">
                    <a:solidFill>
                      <a:schemeClr val="accent4">
                        <a:lumMod val="20000"/>
                        <a:lumOff val="80000"/>
                      </a:schemeClr>
                    </a:solidFill>
                  </a:tcPr>
                </a:tc>
                <a:tc>
                  <a:txBody>
                    <a:bodyPr/>
                    <a:lstStyle/>
                    <a:p>
                      <a:r>
                        <a:rPr kumimoji="1" lang="ja-JP" altLang="en-US" dirty="0"/>
                        <a:t>テクノロジー</a:t>
                      </a:r>
                      <a:r>
                        <a:rPr kumimoji="1" lang="en-US" altLang="ja-JP" dirty="0"/>
                        <a:t>(</a:t>
                      </a:r>
                      <a:r>
                        <a:rPr kumimoji="1" lang="ja-JP" altLang="en-US" dirty="0"/>
                        <a:t>ハードウェアやソフトウェア</a:t>
                      </a:r>
                      <a:r>
                        <a:rPr kumimoji="1" lang="en-US" altLang="ja-JP" dirty="0"/>
                        <a:t>)</a:t>
                      </a:r>
                      <a:r>
                        <a:rPr kumimoji="1" lang="ja-JP" altLang="en-US" dirty="0"/>
                        <a:t>という部品の組み合わせとしての企業全体の可視化</a:t>
                      </a:r>
                    </a:p>
                  </a:txBody>
                  <a:tcPr anchor="ctr"/>
                </a:tc>
                <a:extLst>
                  <a:ext uri="{0D108BD9-81ED-4DB2-BD59-A6C34878D82A}">
                    <a16:rowId xmlns:a16="http://schemas.microsoft.com/office/drawing/2014/main" val="1848240039"/>
                  </a:ext>
                </a:extLst>
              </a:tr>
            </a:tbl>
          </a:graphicData>
        </a:graphic>
      </p:graphicFrame>
    </p:spTree>
    <p:extLst>
      <p:ext uri="{BB962C8B-B14F-4D97-AF65-F5344CB8AC3E}">
        <p14:creationId xmlns:p14="http://schemas.microsoft.com/office/powerpoint/2010/main" val="3721277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77620" y="1226699"/>
            <a:ext cx="10015695" cy="1631216"/>
          </a:xfrm>
          <a:prstGeom prst="rect">
            <a:avLst/>
          </a:prstGeom>
          <a:noFill/>
        </p:spPr>
        <p:txBody>
          <a:bodyPr wrap="square" rtlCol="0">
            <a:spAutoFit/>
          </a:bodyPr>
          <a:lstStyle/>
          <a:p>
            <a:r>
              <a:rPr lang="en-US" altLang="ja-JP" sz="2000" b="1" dirty="0">
                <a:solidFill>
                  <a:srgbClr val="FF0000"/>
                </a:solidFill>
                <a:latin typeface="Noto Sans JP"/>
              </a:rPr>
              <a:t>DFD</a:t>
            </a:r>
            <a:r>
              <a:rPr lang="ja-JP" altLang="en-US" sz="2000" b="1" dirty="0">
                <a:solidFill>
                  <a:srgbClr val="FF0000"/>
                </a:solidFill>
                <a:latin typeface="Noto Sans JP"/>
              </a:rPr>
              <a:t>（</a:t>
            </a:r>
            <a:r>
              <a:rPr lang="en-US" altLang="ja-JP" sz="2000" b="1" dirty="0">
                <a:solidFill>
                  <a:srgbClr val="FF0000"/>
                </a:solidFill>
                <a:latin typeface="Noto Sans JP"/>
              </a:rPr>
              <a:t>Data Flow Diagram</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情報システムのデータの「流れ、</a:t>
            </a:r>
            <a:r>
              <a:rPr lang="en-US" altLang="ja-JP" sz="2000" dirty="0">
                <a:latin typeface="Noto Sans JP"/>
              </a:rPr>
              <a:t>flow</a:t>
            </a:r>
            <a:r>
              <a:rPr lang="ja-JP" altLang="en-US" sz="2000" dirty="0">
                <a:latin typeface="Noto Sans JP"/>
              </a:rPr>
              <a:t>」をグラフィカルに表現する図である。システム設計段階の初期に描かれることが多い。データフロー図はデータ処理の可視化にも使われる。</a:t>
            </a:r>
            <a:endParaRPr lang="en-US" altLang="ja-JP" sz="2000" dirty="0">
              <a:latin typeface="Noto Sans JP"/>
            </a:endParaRPr>
          </a:p>
        </p:txBody>
      </p:sp>
      <p:sp>
        <p:nvSpPr>
          <p:cNvPr id="3" name="フローチャート: 処理 2">
            <a:extLst>
              <a:ext uri="{FF2B5EF4-FFF2-40B4-BE49-F238E27FC236}">
                <a16:creationId xmlns:a16="http://schemas.microsoft.com/office/drawing/2014/main" id="{0A3A09CA-2562-0897-433D-A24B9134FA8C}"/>
              </a:ext>
            </a:extLst>
          </p:cNvPr>
          <p:cNvSpPr/>
          <p:nvPr/>
        </p:nvSpPr>
        <p:spPr>
          <a:xfrm>
            <a:off x="1495530" y="4330840"/>
            <a:ext cx="1135463" cy="401934"/>
          </a:xfrm>
          <a:prstGeom prst="flowChart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dirty="0"/>
              <a:t>顧客</a:t>
            </a:r>
          </a:p>
        </p:txBody>
      </p:sp>
      <p:sp>
        <p:nvSpPr>
          <p:cNvPr id="5" name="楕円 4">
            <a:extLst>
              <a:ext uri="{FF2B5EF4-FFF2-40B4-BE49-F238E27FC236}">
                <a16:creationId xmlns:a16="http://schemas.microsoft.com/office/drawing/2014/main" id="{033A5BE6-D54E-0161-1110-73E63ED38356}"/>
              </a:ext>
            </a:extLst>
          </p:cNvPr>
          <p:cNvSpPr/>
          <p:nvPr/>
        </p:nvSpPr>
        <p:spPr>
          <a:xfrm>
            <a:off x="2994409" y="3964075"/>
            <a:ext cx="1296238" cy="1135464"/>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dirty="0"/>
              <a:t>受注</a:t>
            </a:r>
          </a:p>
        </p:txBody>
      </p:sp>
      <p:cxnSp>
        <p:nvCxnSpPr>
          <p:cNvPr id="7" name="直線矢印コネクタ 6">
            <a:extLst>
              <a:ext uri="{FF2B5EF4-FFF2-40B4-BE49-F238E27FC236}">
                <a16:creationId xmlns:a16="http://schemas.microsoft.com/office/drawing/2014/main" id="{0EEA99FF-67E2-2D22-3BD0-97A48E2DB2F1}"/>
              </a:ext>
            </a:extLst>
          </p:cNvPr>
          <p:cNvCxnSpPr>
            <a:stCxn id="3" idx="3"/>
            <a:endCxn id="5" idx="2"/>
          </p:cNvCxnSpPr>
          <p:nvPr/>
        </p:nvCxnSpPr>
        <p:spPr>
          <a:xfrm>
            <a:off x="2630993" y="4531807"/>
            <a:ext cx="363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9B9FE9C1-3C0D-1E7F-6364-6784AA57D270}"/>
              </a:ext>
            </a:extLst>
          </p:cNvPr>
          <p:cNvGrpSpPr/>
          <p:nvPr/>
        </p:nvGrpSpPr>
        <p:grpSpPr>
          <a:xfrm>
            <a:off x="3949001" y="2950446"/>
            <a:ext cx="1802007" cy="755302"/>
            <a:chOff x="5385916" y="3354473"/>
            <a:chExt cx="1802007" cy="755302"/>
          </a:xfrm>
        </p:grpSpPr>
        <p:sp>
          <p:nvSpPr>
            <p:cNvPr id="9" name="フローチャート: 処理 8">
              <a:extLst>
                <a:ext uri="{FF2B5EF4-FFF2-40B4-BE49-F238E27FC236}">
                  <a16:creationId xmlns:a16="http://schemas.microsoft.com/office/drawing/2014/main" id="{A0CE0AD5-DBA4-BDCB-8052-2AD94DD75275}"/>
                </a:ext>
              </a:extLst>
            </p:cNvPr>
            <p:cNvSpPr/>
            <p:nvPr/>
          </p:nvSpPr>
          <p:spPr>
            <a:xfrm>
              <a:off x="5528268" y="3562141"/>
              <a:ext cx="1438591" cy="401934"/>
            </a:xfrm>
            <a:prstGeom prst="flowChart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dirty="0"/>
                <a:t>受注管理</a:t>
              </a:r>
              <a:endParaRPr kumimoji="1" lang="ja-JP" altLang="en-US" dirty="0"/>
            </a:p>
          </p:txBody>
        </p:sp>
        <p:sp>
          <p:nvSpPr>
            <p:cNvPr id="10" name="フローチャート: 処理 9">
              <a:extLst>
                <a:ext uri="{FF2B5EF4-FFF2-40B4-BE49-F238E27FC236}">
                  <a16:creationId xmlns:a16="http://schemas.microsoft.com/office/drawing/2014/main" id="{71FC302F-43FE-7455-ED57-DF2D15A2593D}"/>
                </a:ext>
              </a:extLst>
            </p:cNvPr>
            <p:cNvSpPr/>
            <p:nvPr/>
          </p:nvSpPr>
          <p:spPr>
            <a:xfrm>
              <a:off x="5385916" y="3429000"/>
              <a:ext cx="221064" cy="680775"/>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処理 10">
              <a:extLst>
                <a:ext uri="{FF2B5EF4-FFF2-40B4-BE49-F238E27FC236}">
                  <a16:creationId xmlns:a16="http://schemas.microsoft.com/office/drawing/2014/main" id="{E31458CE-0B00-5817-5551-9C8201D47E11}"/>
                </a:ext>
              </a:extLst>
            </p:cNvPr>
            <p:cNvSpPr/>
            <p:nvPr/>
          </p:nvSpPr>
          <p:spPr>
            <a:xfrm>
              <a:off x="6966859" y="3354473"/>
              <a:ext cx="221064" cy="680775"/>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矢印コネクタ 12">
            <a:extLst>
              <a:ext uri="{FF2B5EF4-FFF2-40B4-BE49-F238E27FC236}">
                <a16:creationId xmlns:a16="http://schemas.microsoft.com/office/drawing/2014/main" id="{9CE9A940-CD1C-D9D1-0B86-51EE3AEDC453}"/>
              </a:ext>
            </a:extLst>
          </p:cNvPr>
          <p:cNvCxnSpPr>
            <a:cxnSpLocks/>
            <a:stCxn id="5" idx="0"/>
            <a:endCxn id="9" idx="2"/>
          </p:cNvCxnSpPr>
          <p:nvPr/>
        </p:nvCxnSpPr>
        <p:spPr>
          <a:xfrm flipV="1">
            <a:off x="3642528" y="3560048"/>
            <a:ext cx="1168121" cy="404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94E1D1A8-5A6E-144B-3515-EA56054A484E}"/>
              </a:ext>
            </a:extLst>
          </p:cNvPr>
          <p:cNvSpPr/>
          <p:nvPr/>
        </p:nvSpPr>
        <p:spPr>
          <a:xfrm>
            <a:off x="5374195" y="3994220"/>
            <a:ext cx="1296238" cy="1135464"/>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dirty="0"/>
              <a:t>出荷</a:t>
            </a:r>
            <a:endParaRPr kumimoji="1" lang="ja-JP" altLang="en-US" dirty="0"/>
          </a:p>
        </p:txBody>
      </p:sp>
      <p:sp>
        <p:nvSpPr>
          <p:cNvPr id="17" name="楕円 16">
            <a:extLst>
              <a:ext uri="{FF2B5EF4-FFF2-40B4-BE49-F238E27FC236}">
                <a16:creationId xmlns:a16="http://schemas.microsoft.com/office/drawing/2014/main" id="{5AE7A078-5222-EB0A-AC72-53ED23687C4F}"/>
              </a:ext>
            </a:extLst>
          </p:cNvPr>
          <p:cNvSpPr/>
          <p:nvPr/>
        </p:nvSpPr>
        <p:spPr>
          <a:xfrm>
            <a:off x="7397265" y="3994220"/>
            <a:ext cx="1296238" cy="1135464"/>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dirty="0"/>
              <a:t>請求</a:t>
            </a:r>
          </a:p>
        </p:txBody>
      </p:sp>
      <p:cxnSp>
        <p:nvCxnSpPr>
          <p:cNvPr id="18" name="直線矢印コネクタ 17">
            <a:extLst>
              <a:ext uri="{FF2B5EF4-FFF2-40B4-BE49-F238E27FC236}">
                <a16:creationId xmlns:a16="http://schemas.microsoft.com/office/drawing/2014/main" id="{4342AF18-7324-B03E-82E0-CA2249993754}"/>
              </a:ext>
            </a:extLst>
          </p:cNvPr>
          <p:cNvCxnSpPr>
            <a:cxnSpLocks/>
            <a:stCxn id="9" idx="2"/>
            <a:endCxn id="16" idx="0"/>
          </p:cNvCxnSpPr>
          <p:nvPr/>
        </p:nvCxnSpPr>
        <p:spPr>
          <a:xfrm>
            <a:off x="4810649" y="3560048"/>
            <a:ext cx="1211665" cy="43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2" name="グループ化 21">
            <a:extLst>
              <a:ext uri="{FF2B5EF4-FFF2-40B4-BE49-F238E27FC236}">
                <a16:creationId xmlns:a16="http://schemas.microsoft.com/office/drawing/2014/main" id="{0448F8B4-A781-08E6-26C6-86D374079399}"/>
              </a:ext>
            </a:extLst>
          </p:cNvPr>
          <p:cNvGrpSpPr/>
          <p:nvPr/>
        </p:nvGrpSpPr>
        <p:grpSpPr>
          <a:xfrm>
            <a:off x="6225791" y="5253650"/>
            <a:ext cx="1802007" cy="755302"/>
            <a:chOff x="5385916" y="3354473"/>
            <a:chExt cx="1802007" cy="755302"/>
          </a:xfrm>
        </p:grpSpPr>
        <p:sp>
          <p:nvSpPr>
            <p:cNvPr id="23" name="フローチャート: 処理 22">
              <a:extLst>
                <a:ext uri="{FF2B5EF4-FFF2-40B4-BE49-F238E27FC236}">
                  <a16:creationId xmlns:a16="http://schemas.microsoft.com/office/drawing/2014/main" id="{511C50F7-54CC-160A-B7D7-8FE97754D473}"/>
                </a:ext>
              </a:extLst>
            </p:cNvPr>
            <p:cNvSpPr/>
            <p:nvPr/>
          </p:nvSpPr>
          <p:spPr>
            <a:xfrm>
              <a:off x="5528268" y="3562141"/>
              <a:ext cx="1438591" cy="401934"/>
            </a:xfrm>
            <a:prstGeom prst="flowChart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dirty="0"/>
                <a:t>出荷管理</a:t>
              </a:r>
              <a:endParaRPr kumimoji="1" lang="ja-JP" altLang="en-US" dirty="0"/>
            </a:p>
          </p:txBody>
        </p:sp>
        <p:sp>
          <p:nvSpPr>
            <p:cNvPr id="24" name="フローチャート: 処理 23">
              <a:extLst>
                <a:ext uri="{FF2B5EF4-FFF2-40B4-BE49-F238E27FC236}">
                  <a16:creationId xmlns:a16="http://schemas.microsoft.com/office/drawing/2014/main" id="{139783CA-0A1D-BDF3-E44F-BF56CCD9FE82}"/>
                </a:ext>
              </a:extLst>
            </p:cNvPr>
            <p:cNvSpPr/>
            <p:nvPr/>
          </p:nvSpPr>
          <p:spPr>
            <a:xfrm>
              <a:off x="5385916" y="3429000"/>
              <a:ext cx="221064" cy="680775"/>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ローチャート: 処理 24">
              <a:extLst>
                <a:ext uri="{FF2B5EF4-FFF2-40B4-BE49-F238E27FC236}">
                  <a16:creationId xmlns:a16="http://schemas.microsoft.com/office/drawing/2014/main" id="{E9BFF38D-65AC-5BB0-FF5F-DA4E1903F736}"/>
                </a:ext>
              </a:extLst>
            </p:cNvPr>
            <p:cNvSpPr/>
            <p:nvPr/>
          </p:nvSpPr>
          <p:spPr>
            <a:xfrm>
              <a:off x="6966859" y="3354473"/>
              <a:ext cx="221064" cy="680775"/>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グループ化 25">
            <a:extLst>
              <a:ext uri="{FF2B5EF4-FFF2-40B4-BE49-F238E27FC236}">
                <a16:creationId xmlns:a16="http://schemas.microsoft.com/office/drawing/2014/main" id="{A6BBBEB1-92FF-D38A-0FAD-0A3692A9A31F}"/>
              </a:ext>
            </a:extLst>
          </p:cNvPr>
          <p:cNvGrpSpPr/>
          <p:nvPr/>
        </p:nvGrpSpPr>
        <p:grpSpPr>
          <a:xfrm>
            <a:off x="7190435" y="2991056"/>
            <a:ext cx="1802007" cy="755302"/>
            <a:chOff x="5385916" y="3354473"/>
            <a:chExt cx="1802007" cy="755302"/>
          </a:xfrm>
        </p:grpSpPr>
        <p:sp>
          <p:nvSpPr>
            <p:cNvPr id="27" name="フローチャート: 処理 26">
              <a:extLst>
                <a:ext uri="{FF2B5EF4-FFF2-40B4-BE49-F238E27FC236}">
                  <a16:creationId xmlns:a16="http://schemas.microsoft.com/office/drawing/2014/main" id="{FCD48A26-2B58-7CF9-80BE-02B6D72AA231}"/>
                </a:ext>
              </a:extLst>
            </p:cNvPr>
            <p:cNvSpPr/>
            <p:nvPr/>
          </p:nvSpPr>
          <p:spPr>
            <a:xfrm>
              <a:off x="5528268" y="3562141"/>
              <a:ext cx="1438591" cy="401934"/>
            </a:xfrm>
            <a:prstGeom prst="flowChart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dirty="0"/>
                <a:t>請求管理</a:t>
              </a:r>
              <a:endParaRPr kumimoji="1" lang="ja-JP" altLang="en-US" dirty="0"/>
            </a:p>
          </p:txBody>
        </p:sp>
        <p:sp>
          <p:nvSpPr>
            <p:cNvPr id="28" name="フローチャート: 処理 27">
              <a:extLst>
                <a:ext uri="{FF2B5EF4-FFF2-40B4-BE49-F238E27FC236}">
                  <a16:creationId xmlns:a16="http://schemas.microsoft.com/office/drawing/2014/main" id="{F76191E6-01C0-7DEB-B3C6-1616CB7E7415}"/>
                </a:ext>
              </a:extLst>
            </p:cNvPr>
            <p:cNvSpPr/>
            <p:nvPr/>
          </p:nvSpPr>
          <p:spPr>
            <a:xfrm>
              <a:off x="5385916" y="3429000"/>
              <a:ext cx="221064" cy="680775"/>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ローチャート: 処理 28">
              <a:extLst>
                <a:ext uri="{FF2B5EF4-FFF2-40B4-BE49-F238E27FC236}">
                  <a16:creationId xmlns:a16="http://schemas.microsoft.com/office/drawing/2014/main" id="{4DF03C9E-B767-0BF5-F6B4-B04367357159}"/>
                </a:ext>
              </a:extLst>
            </p:cNvPr>
            <p:cNvSpPr/>
            <p:nvPr/>
          </p:nvSpPr>
          <p:spPr>
            <a:xfrm>
              <a:off x="6966859" y="3354473"/>
              <a:ext cx="221064" cy="680775"/>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0" name="直線矢印コネクタ 29">
            <a:extLst>
              <a:ext uri="{FF2B5EF4-FFF2-40B4-BE49-F238E27FC236}">
                <a16:creationId xmlns:a16="http://schemas.microsoft.com/office/drawing/2014/main" id="{AA905F9C-68CA-B1D4-53CF-7E3E403FE3C9}"/>
              </a:ext>
            </a:extLst>
          </p:cNvPr>
          <p:cNvCxnSpPr>
            <a:cxnSpLocks/>
            <a:stCxn id="16" idx="4"/>
            <a:endCxn id="23" idx="0"/>
          </p:cNvCxnSpPr>
          <p:nvPr/>
        </p:nvCxnSpPr>
        <p:spPr>
          <a:xfrm>
            <a:off x="6022314" y="5129684"/>
            <a:ext cx="1065125" cy="331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E472728F-74C3-938D-7FFE-D3D0CD5218EB}"/>
              </a:ext>
            </a:extLst>
          </p:cNvPr>
          <p:cNvCxnSpPr>
            <a:cxnSpLocks/>
            <a:stCxn id="23" idx="0"/>
            <a:endCxn id="17" idx="4"/>
          </p:cNvCxnSpPr>
          <p:nvPr/>
        </p:nvCxnSpPr>
        <p:spPr>
          <a:xfrm flipV="1">
            <a:off x="7087439" y="5129684"/>
            <a:ext cx="957945" cy="331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806959AA-B7C2-E56D-4F25-7D4C6E190402}"/>
              </a:ext>
            </a:extLst>
          </p:cNvPr>
          <p:cNvCxnSpPr>
            <a:cxnSpLocks/>
            <a:stCxn id="17" idx="0"/>
            <a:endCxn id="27" idx="2"/>
          </p:cNvCxnSpPr>
          <p:nvPr/>
        </p:nvCxnSpPr>
        <p:spPr>
          <a:xfrm flipV="1">
            <a:off x="8045384" y="3600658"/>
            <a:ext cx="6699" cy="393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フローチャート: 処理 39">
            <a:extLst>
              <a:ext uri="{FF2B5EF4-FFF2-40B4-BE49-F238E27FC236}">
                <a16:creationId xmlns:a16="http://schemas.microsoft.com/office/drawing/2014/main" id="{2FA56085-586A-F74E-7534-8EA7073CC620}"/>
              </a:ext>
            </a:extLst>
          </p:cNvPr>
          <p:cNvSpPr/>
          <p:nvPr/>
        </p:nvSpPr>
        <p:spPr>
          <a:xfrm>
            <a:off x="9234435" y="4360984"/>
            <a:ext cx="1135463" cy="401934"/>
          </a:xfrm>
          <a:prstGeom prst="flowChart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dirty="0"/>
              <a:t>顧客</a:t>
            </a:r>
          </a:p>
        </p:txBody>
      </p:sp>
      <p:cxnSp>
        <p:nvCxnSpPr>
          <p:cNvPr id="41" name="直線矢印コネクタ 40">
            <a:extLst>
              <a:ext uri="{FF2B5EF4-FFF2-40B4-BE49-F238E27FC236}">
                <a16:creationId xmlns:a16="http://schemas.microsoft.com/office/drawing/2014/main" id="{21832981-B68E-0461-A24C-B58881389DEE}"/>
              </a:ext>
            </a:extLst>
          </p:cNvPr>
          <p:cNvCxnSpPr>
            <a:cxnSpLocks/>
            <a:stCxn id="17" idx="6"/>
            <a:endCxn id="40" idx="1"/>
          </p:cNvCxnSpPr>
          <p:nvPr/>
        </p:nvCxnSpPr>
        <p:spPr>
          <a:xfrm flipV="1">
            <a:off x="8693503" y="4561951"/>
            <a:ext cx="54093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445C4861-7566-64CB-4D8E-D705B8129604}"/>
              </a:ext>
            </a:extLst>
          </p:cNvPr>
          <p:cNvSpPr txBox="1"/>
          <p:nvPr/>
        </p:nvSpPr>
        <p:spPr>
          <a:xfrm>
            <a:off x="1765161" y="4762918"/>
            <a:ext cx="802192" cy="369332"/>
          </a:xfrm>
          <a:prstGeom prst="rect">
            <a:avLst/>
          </a:prstGeom>
          <a:noFill/>
        </p:spPr>
        <p:txBody>
          <a:bodyPr wrap="square">
            <a:spAutoFit/>
          </a:bodyPr>
          <a:lstStyle/>
          <a:p>
            <a:r>
              <a:rPr lang="ja-JP" altLang="en-US" sz="1800" b="1" dirty="0">
                <a:solidFill>
                  <a:schemeClr val="accent1"/>
                </a:solidFill>
                <a:latin typeface="Noto Sans JP"/>
              </a:rPr>
              <a:t>源泉</a:t>
            </a:r>
            <a:endParaRPr lang="ja-JP" altLang="en-US" b="1" dirty="0">
              <a:solidFill>
                <a:schemeClr val="accent1"/>
              </a:solidFill>
            </a:endParaRPr>
          </a:p>
        </p:txBody>
      </p:sp>
      <p:sp>
        <p:nvSpPr>
          <p:cNvPr id="46" name="テキスト ボックス 45">
            <a:extLst>
              <a:ext uri="{FF2B5EF4-FFF2-40B4-BE49-F238E27FC236}">
                <a16:creationId xmlns:a16="http://schemas.microsoft.com/office/drawing/2014/main" id="{3ED1253C-9A07-6556-688E-3D8FC7669005}"/>
              </a:ext>
            </a:extLst>
          </p:cNvPr>
          <p:cNvSpPr txBox="1"/>
          <p:nvPr/>
        </p:nvSpPr>
        <p:spPr>
          <a:xfrm>
            <a:off x="3091544" y="5143511"/>
            <a:ext cx="1101968" cy="369332"/>
          </a:xfrm>
          <a:prstGeom prst="rect">
            <a:avLst/>
          </a:prstGeom>
          <a:noFill/>
        </p:spPr>
        <p:txBody>
          <a:bodyPr wrap="square">
            <a:spAutoFit/>
          </a:bodyPr>
          <a:lstStyle/>
          <a:p>
            <a:r>
              <a:rPr lang="ja-JP" altLang="en-US" b="1" dirty="0">
                <a:solidFill>
                  <a:schemeClr val="accent1"/>
                </a:solidFill>
                <a:latin typeface="Noto Sans JP"/>
              </a:rPr>
              <a:t>プロセス</a:t>
            </a:r>
            <a:endParaRPr lang="ja-JP" altLang="en-US" b="1" dirty="0">
              <a:solidFill>
                <a:schemeClr val="accent1"/>
              </a:solidFill>
            </a:endParaRPr>
          </a:p>
        </p:txBody>
      </p:sp>
      <p:sp>
        <p:nvSpPr>
          <p:cNvPr id="47" name="テキスト ボックス 46">
            <a:extLst>
              <a:ext uri="{FF2B5EF4-FFF2-40B4-BE49-F238E27FC236}">
                <a16:creationId xmlns:a16="http://schemas.microsoft.com/office/drawing/2014/main" id="{B695B699-00E8-1E5E-3BBD-A0B7B682A0ED}"/>
              </a:ext>
            </a:extLst>
          </p:cNvPr>
          <p:cNvSpPr txBox="1"/>
          <p:nvPr/>
        </p:nvSpPr>
        <p:spPr>
          <a:xfrm>
            <a:off x="6392432" y="5934425"/>
            <a:ext cx="1634531" cy="369332"/>
          </a:xfrm>
          <a:prstGeom prst="rect">
            <a:avLst/>
          </a:prstGeom>
          <a:noFill/>
        </p:spPr>
        <p:txBody>
          <a:bodyPr wrap="square">
            <a:spAutoFit/>
          </a:bodyPr>
          <a:lstStyle/>
          <a:p>
            <a:r>
              <a:rPr lang="ja-JP" altLang="en-US" b="1" dirty="0">
                <a:solidFill>
                  <a:schemeClr val="accent1"/>
                </a:solidFill>
                <a:latin typeface="Noto Sans JP"/>
              </a:rPr>
              <a:t>データストア</a:t>
            </a:r>
            <a:endParaRPr lang="ja-JP" altLang="en-US" b="1" dirty="0">
              <a:solidFill>
                <a:schemeClr val="accent1"/>
              </a:solidFill>
            </a:endParaRPr>
          </a:p>
        </p:txBody>
      </p:sp>
      <p:sp>
        <p:nvSpPr>
          <p:cNvPr id="48" name="テキスト ボックス 47">
            <a:extLst>
              <a:ext uri="{FF2B5EF4-FFF2-40B4-BE49-F238E27FC236}">
                <a16:creationId xmlns:a16="http://schemas.microsoft.com/office/drawing/2014/main" id="{21FA9546-0186-4311-1FC9-8D13D7B34FFE}"/>
              </a:ext>
            </a:extLst>
          </p:cNvPr>
          <p:cNvSpPr txBox="1"/>
          <p:nvPr/>
        </p:nvSpPr>
        <p:spPr>
          <a:xfrm>
            <a:off x="2571543" y="3456606"/>
            <a:ext cx="1634531" cy="369332"/>
          </a:xfrm>
          <a:prstGeom prst="rect">
            <a:avLst/>
          </a:prstGeom>
          <a:noFill/>
        </p:spPr>
        <p:txBody>
          <a:bodyPr wrap="square">
            <a:spAutoFit/>
          </a:bodyPr>
          <a:lstStyle/>
          <a:p>
            <a:r>
              <a:rPr lang="ja-JP" altLang="en-US" b="1" dirty="0">
                <a:solidFill>
                  <a:schemeClr val="accent1"/>
                </a:solidFill>
                <a:latin typeface="Noto Sans JP"/>
              </a:rPr>
              <a:t>データフロー</a:t>
            </a:r>
            <a:endParaRPr lang="ja-JP" altLang="en-US" b="1" dirty="0">
              <a:solidFill>
                <a:schemeClr val="accent1"/>
              </a:solidFill>
            </a:endParaRPr>
          </a:p>
        </p:txBody>
      </p:sp>
    </p:spTree>
    <p:extLst>
      <p:ext uri="{BB962C8B-B14F-4D97-AF65-F5344CB8AC3E}">
        <p14:creationId xmlns:p14="http://schemas.microsoft.com/office/powerpoint/2010/main" val="11599255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77620" y="955394"/>
            <a:ext cx="10015695" cy="1323439"/>
          </a:xfrm>
          <a:prstGeom prst="rect">
            <a:avLst/>
          </a:prstGeom>
          <a:noFill/>
        </p:spPr>
        <p:txBody>
          <a:bodyPr wrap="square" rtlCol="0">
            <a:spAutoFit/>
          </a:bodyPr>
          <a:lstStyle/>
          <a:p>
            <a:r>
              <a:rPr lang="en-US" altLang="ja-JP" sz="2000" b="1" dirty="0">
                <a:solidFill>
                  <a:srgbClr val="FF0000"/>
                </a:solidFill>
                <a:latin typeface="Noto Sans JP"/>
              </a:rPr>
              <a:t>BPMN</a:t>
            </a:r>
            <a:r>
              <a:rPr lang="ja-JP" altLang="en-US" sz="2000" b="1" dirty="0">
                <a:solidFill>
                  <a:srgbClr val="FF0000"/>
                </a:solidFill>
                <a:latin typeface="Noto Sans JP"/>
              </a:rPr>
              <a:t>（</a:t>
            </a:r>
            <a:r>
              <a:rPr lang="en-US" altLang="ja-JP" sz="2000" b="1" dirty="0">
                <a:solidFill>
                  <a:srgbClr val="FF0000"/>
                </a:solidFill>
                <a:latin typeface="Noto Sans JP"/>
              </a:rPr>
              <a:t>Business Process Modeling Notation</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ビジネスプロセスをワークフローとして視覚的に表現するための手法のこと。</a:t>
            </a:r>
            <a:r>
              <a:rPr lang="ja-JP" altLang="en-US" sz="2000" b="0" i="0" dirty="0">
                <a:solidFill>
                  <a:srgbClr val="1C1C1E"/>
                </a:solidFill>
                <a:effectLst/>
                <a:latin typeface="Roobert PRO"/>
              </a:rPr>
              <a:t>ビジネスプロセスモデリング表記法とも呼ばれる。</a:t>
            </a:r>
            <a:endParaRPr lang="en-US" altLang="ja-JP" sz="2000" dirty="0">
              <a:latin typeface="Noto Sans JP"/>
            </a:endParaRPr>
          </a:p>
        </p:txBody>
      </p:sp>
      <p:pic>
        <p:nvPicPr>
          <p:cNvPr id="6" name="図 5">
            <a:extLst>
              <a:ext uri="{FF2B5EF4-FFF2-40B4-BE49-F238E27FC236}">
                <a16:creationId xmlns:a16="http://schemas.microsoft.com/office/drawing/2014/main" id="{78758746-4A0F-05B9-CC0B-BAB0715FDEA6}"/>
              </a:ext>
            </a:extLst>
          </p:cNvPr>
          <p:cNvPicPr>
            <a:picLocks noChangeAspect="1"/>
          </p:cNvPicPr>
          <p:nvPr/>
        </p:nvPicPr>
        <p:blipFill>
          <a:blip r:embed="rId3"/>
          <a:stretch>
            <a:fillRect/>
          </a:stretch>
        </p:blipFill>
        <p:spPr>
          <a:xfrm>
            <a:off x="3156174" y="2382986"/>
            <a:ext cx="5658586" cy="3519620"/>
          </a:xfrm>
          <a:prstGeom prst="rect">
            <a:avLst/>
          </a:prstGeom>
        </p:spPr>
      </p:pic>
      <p:sp>
        <p:nvSpPr>
          <p:cNvPr id="14" name="テキスト ボックス 13">
            <a:extLst>
              <a:ext uri="{FF2B5EF4-FFF2-40B4-BE49-F238E27FC236}">
                <a16:creationId xmlns:a16="http://schemas.microsoft.com/office/drawing/2014/main" id="{11E512FD-AD99-6CC6-BBD3-4C816FB64C91}"/>
              </a:ext>
            </a:extLst>
          </p:cNvPr>
          <p:cNvSpPr txBox="1"/>
          <p:nvPr/>
        </p:nvSpPr>
        <p:spPr>
          <a:xfrm>
            <a:off x="3048838" y="6006759"/>
            <a:ext cx="6094324" cy="461665"/>
          </a:xfrm>
          <a:prstGeom prst="rect">
            <a:avLst/>
          </a:prstGeom>
          <a:noFill/>
        </p:spPr>
        <p:txBody>
          <a:bodyPr wrap="square">
            <a:spAutoFit/>
          </a:bodyPr>
          <a:lstStyle/>
          <a:p>
            <a:r>
              <a:rPr lang="ja-JP" altLang="en-US" sz="1200" dirty="0">
                <a:hlinkClick r:id="rId4"/>
              </a:rPr>
              <a:t>滋賀県草津市における住民基本台帳関係の業務プロセス（総務省平成</a:t>
            </a:r>
            <a:r>
              <a:rPr lang="en-US" altLang="ja-JP" sz="1200" dirty="0">
                <a:hlinkClick r:id="rId4"/>
              </a:rPr>
              <a:t>29</a:t>
            </a:r>
            <a:r>
              <a:rPr lang="ja-JP" altLang="en-US" sz="1200" dirty="0">
                <a:hlinkClick r:id="rId4"/>
              </a:rPr>
              <a:t>年度業務改革モデルプロジェクト事業において作成） </a:t>
            </a:r>
            <a:r>
              <a:rPr lang="en-US" altLang="ja-JP" sz="1200" dirty="0">
                <a:hlinkClick r:id="rId4"/>
              </a:rPr>
              <a:t>(soumu.go.jp)</a:t>
            </a:r>
            <a:endParaRPr lang="ja-JP" altLang="en-US" sz="1200" dirty="0"/>
          </a:p>
        </p:txBody>
      </p:sp>
    </p:spTree>
    <p:extLst>
      <p:ext uri="{BB962C8B-B14F-4D97-AF65-F5344CB8AC3E}">
        <p14:creationId xmlns:p14="http://schemas.microsoft.com/office/powerpoint/2010/main" val="14058977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84581" y="1266893"/>
            <a:ext cx="10015695" cy="1323439"/>
          </a:xfrm>
          <a:prstGeom prst="rect">
            <a:avLst/>
          </a:prstGeom>
          <a:noFill/>
        </p:spPr>
        <p:txBody>
          <a:bodyPr wrap="square" rtlCol="0">
            <a:spAutoFit/>
          </a:bodyPr>
          <a:lstStyle/>
          <a:p>
            <a:r>
              <a:rPr lang="en-US" altLang="ja-JP" sz="2000" b="1" dirty="0">
                <a:solidFill>
                  <a:srgbClr val="FF0000"/>
                </a:solidFill>
                <a:latin typeface="Noto Sans JP"/>
              </a:rPr>
              <a:t>BPR</a:t>
            </a:r>
            <a:r>
              <a:rPr lang="ja-JP" altLang="en-US" sz="2000" b="1" dirty="0">
                <a:solidFill>
                  <a:srgbClr val="FF0000"/>
                </a:solidFill>
                <a:latin typeface="Noto Sans JP"/>
              </a:rPr>
              <a:t>（</a:t>
            </a:r>
            <a:r>
              <a:rPr lang="en-US" altLang="ja-JP" sz="2000" b="1" dirty="0">
                <a:solidFill>
                  <a:srgbClr val="FF0000"/>
                </a:solidFill>
                <a:latin typeface="Noto Sans JP"/>
              </a:rPr>
              <a:t>Business Process Reengineering</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業務本来の目的に向かって既存の組織や制度を抜本的に見直し、プロセスの視点で、職務、業務フロー、管理機構、情報システムをデザインしなおすこと。</a:t>
            </a:r>
            <a:endParaRPr lang="en-US" altLang="ja-JP" sz="2000" dirty="0">
              <a:latin typeface="Noto Sans JP"/>
            </a:endParaRPr>
          </a:p>
        </p:txBody>
      </p:sp>
      <p:pic>
        <p:nvPicPr>
          <p:cNvPr id="3" name="図 2">
            <a:extLst>
              <a:ext uri="{FF2B5EF4-FFF2-40B4-BE49-F238E27FC236}">
                <a16:creationId xmlns:a16="http://schemas.microsoft.com/office/drawing/2014/main" id="{53C03274-F959-3012-F71F-C67BD53EC70C}"/>
              </a:ext>
            </a:extLst>
          </p:cNvPr>
          <p:cNvPicPr>
            <a:picLocks noChangeAspect="1"/>
          </p:cNvPicPr>
          <p:nvPr/>
        </p:nvPicPr>
        <p:blipFill>
          <a:blip r:embed="rId3"/>
          <a:stretch>
            <a:fillRect/>
          </a:stretch>
        </p:blipFill>
        <p:spPr>
          <a:xfrm>
            <a:off x="1813200" y="2807497"/>
            <a:ext cx="8358459" cy="2232946"/>
          </a:xfrm>
          <a:prstGeom prst="rect">
            <a:avLst/>
          </a:prstGeom>
        </p:spPr>
      </p:pic>
      <p:sp>
        <p:nvSpPr>
          <p:cNvPr id="7" name="テキスト ボックス 6">
            <a:extLst>
              <a:ext uri="{FF2B5EF4-FFF2-40B4-BE49-F238E27FC236}">
                <a16:creationId xmlns:a16="http://schemas.microsoft.com/office/drawing/2014/main" id="{B5CA28DA-DEC1-198F-6703-7674CBCCDDB1}"/>
              </a:ext>
            </a:extLst>
          </p:cNvPr>
          <p:cNvSpPr txBox="1"/>
          <p:nvPr/>
        </p:nvSpPr>
        <p:spPr>
          <a:xfrm>
            <a:off x="3849618" y="5119108"/>
            <a:ext cx="6094324" cy="276999"/>
          </a:xfrm>
          <a:prstGeom prst="rect">
            <a:avLst/>
          </a:prstGeom>
          <a:noFill/>
        </p:spPr>
        <p:txBody>
          <a:bodyPr wrap="square">
            <a:spAutoFit/>
          </a:bodyPr>
          <a:lstStyle/>
          <a:p>
            <a:r>
              <a:rPr lang="en-US" altLang="ja-JP" sz="1200" dirty="0">
                <a:hlinkClick r:id="rId4"/>
              </a:rPr>
              <a:t>Microsoft PowerPoint - 4_BPR</a:t>
            </a:r>
            <a:r>
              <a:rPr lang="ja-JP" altLang="en-US" sz="1200" dirty="0">
                <a:hlinkClick r:id="rId4"/>
              </a:rPr>
              <a:t>実施方針 </a:t>
            </a:r>
            <a:r>
              <a:rPr lang="en-US" altLang="ja-JP" sz="1200" dirty="0">
                <a:hlinkClick r:id="rId4"/>
              </a:rPr>
              <a:t>(tochigi.lg.jp)</a:t>
            </a:r>
            <a:endParaRPr lang="ja-JP" altLang="en-US" sz="1200" dirty="0"/>
          </a:p>
        </p:txBody>
      </p:sp>
    </p:spTree>
    <p:extLst>
      <p:ext uri="{BB962C8B-B14F-4D97-AF65-F5344CB8AC3E}">
        <p14:creationId xmlns:p14="http://schemas.microsoft.com/office/powerpoint/2010/main" val="4539192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372211"/>
            <a:ext cx="10015695" cy="1938992"/>
          </a:xfrm>
          <a:prstGeom prst="rect">
            <a:avLst/>
          </a:prstGeom>
          <a:noFill/>
        </p:spPr>
        <p:txBody>
          <a:bodyPr wrap="square" rtlCol="0">
            <a:spAutoFit/>
          </a:bodyPr>
          <a:lstStyle/>
          <a:p>
            <a:r>
              <a:rPr lang="en-US" altLang="ja-JP" sz="2000" b="1" dirty="0">
                <a:solidFill>
                  <a:srgbClr val="FF0000"/>
                </a:solidFill>
                <a:latin typeface="Noto Sans JP"/>
              </a:rPr>
              <a:t>BPM</a:t>
            </a:r>
            <a:r>
              <a:rPr lang="ja-JP" altLang="en-US" sz="2000" b="1" dirty="0">
                <a:solidFill>
                  <a:srgbClr val="FF0000"/>
                </a:solidFill>
                <a:latin typeface="Noto Sans JP"/>
              </a:rPr>
              <a:t>（</a:t>
            </a:r>
            <a:r>
              <a:rPr lang="en-US" altLang="ja-JP" sz="2000" b="1" dirty="0">
                <a:solidFill>
                  <a:srgbClr val="FF0000"/>
                </a:solidFill>
                <a:latin typeface="Noto Sans JP"/>
              </a:rPr>
              <a:t>Business Process Management</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solidFill>
                  <a:srgbClr val="FF0000"/>
                </a:solidFill>
                <a:latin typeface="Noto Sans JP"/>
              </a:rPr>
              <a:t>複数</a:t>
            </a:r>
            <a:r>
              <a:rPr lang="ja-JP" altLang="en-US" sz="2000" dirty="0">
                <a:latin typeface="Noto Sans JP"/>
              </a:rPr>
              <a:t>の業務プロセスや業務システムを見直し、最適なプロセスに統合・制御・自動化しながら改善を続けていく取り組みの事。</a:t>
            </a:r>
            <a:r>
              <a:rPr lang="en-US" altLang="ja-JP" sz="2000" dirty="0">
                <a:latin typeface="Noto Sans JP"/>
              </a:rPr>
              <a:t>BPR</a:t>
            </a:r>
            <a:r>
              <a:rPr lang="ja-JP" altLang="en-US" sz="2000" dirty="0">
                <a:latin typeface="Noto Sans JP"/>
              </a:rPr>
              <a:t>が単発のプロジェクトに用いられるのに対し</a:t>
            </a:r>
            <a:r>
              <a:rPr lang="en-US" altLang="ja-JP" sz="2000" dirty="0">
                <a:latin typeface="Noto Sans JP"/>
              </a:rPr>
              <a:t>BPM</a:t>
            </a:r>
            <a:r>
              <a:rPr lang="ja-JP" altLang="en-US" sz="2000" dirty="0">
                <a:latin typeface="Noto Sans JP"/>
              </a:rPr>
              <a:t>は分析・設計、実行、改善などのマネジメントサイクルを取り入れているため</a:t>
            </a:r>
            <a:r>
              <a:rPr lang="ja-JP" altLang="en-US" sz="2000" dirty="0">
                <a:solidFill>
                  <a:srgbClr val="FF0000"/>
                </a:solidFill>
                <a:latin typeface="Noto Sans JP"/>
              </a:rPr>
              <a:t>長期的</a:t>
            </a:r>
            <a:r>
              <a:rPr lang="ja-JP" altLang="en-US" sz="2000" dirty="0">
                <a:latin typeface="Noto Sans JP"/>
              </a:rPr>
              <a:t>なプロジェクトに用いられる。</a:t>
            </a:r>
            <a:endParaRPr lang="en-US" altLang="ja-JP" sz="2000" dirty="0">
              <a:latin typeface="Noto Sans JP"/>
            </a:endParaRPr>
          </a:p>
        </p:txBody>
      </p:sp>
    </p:spTree>
    <p:extLst>
      <p:ext uri="{BB962C8B-B14F-4D97-AF65-F5344CB8AC3E}">
        <p14:creationId xmlns:p14="http://schemas.microsoft.com/office/powerpoint/2010/main" val="23546529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709020"/>
            <a:ext cx="10015695" cy="1323439"/>
          </a:xfrm>
          <a:prstGeom prst="rect">
            <a:avLst/>
          </a:prstGeom>
          <a:noFill/>
        </p:spPr>
        <p:txBody>
          <a:bodyPr wrap="square" rtlCol="0">
            <a:spAutoFit/>
          </a:bodyPr>
          <a:lstStyle/>
          <a:p>
            <a:r>
              <a:rPr lang="en-US" altLang="ja-JP" sz="2000" b="1" dirty="0">
                <a:solidFill>
                  <a:srgbClr val="FF0000"/>
                </a:solidFill>
                <a:latin typeface="Noto Sans JP"/>
              </a:rPr>
              <a:t>RPA</a:t>
            </a:r>
            <a:r>
              <a:rPr lang="ja-JP" altLang="en-US" sz="2000" b="1" dirty="0">
                <a:solidFill>
                  <a:srgbClr val="FF0000"/>
                </a:solidFill>
                <a:latin typeface="Noto Sans JP"/>
              </a:rPr>
              <a:t>（</a:t>
            </a:r>
            <a:r>
              <a:rPr lang="en-US" altLang="ja-JP" sz="2000" b="1" dirty="0">
                <a:solidFill>
                  <a:srgbClr val="FF0000"/>
                </a:solidFill>
                <a:latin typeface="Noto Sans JP"/>
              </a:rPr>
              <a:t>Robotic Process Automation</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en-US" altLang="ja-JP" sz="2000" dirty="0">
                <a:latin typeface="Noto Sans JP"/>
              </a:rPr>
              <a:t>AI</a:t>
            </a:r>
            <a:r>
              <a:rPr lang="ja-JP" altLang="en-US" sz="2000" dirty="0">
                <a:latin typeface="Noto Sans JP"/>
              </a:rPr>
              <a:t>やロボット技術を活かして、これまで人間が行っていた定型的な</a:t>
            </a:r>
            <a:r>
              <a:rPr lang="en-US" altLang="ja-JP" sz="2000" dirty="0">
                <a:latin typeface="Noto Sans JP"/>
              </a:rPr>
              <a:t>PC</a:t>
            </a:r>
            <a:r>
              <a:rPr lang="ja-JP" altLang="en-US" sz="2000" dirty="0">
                <a:latin typeface="Noto Sans JP"/>
              </a:rPr>
              <a:t>作業をソフトウェアのロボットにより自動化する仕組みのこと。</a:t>
            </a:r>
            <a:endParaRPr lang="en-US" altLang="ja-JP" sz="2000" dirty="0">
              <a:latin typeface="Noto Sans JP"/>
            </a:endParaRPr>
          </a:p>
        </p:txBody>
      </p:sp>
      <p:pic>
        <p:nvPicPr>
          <p:cNvPr id="159746" name="Picture 2">
            <a:extLst>
              <a:ext uri="{FF2B5EF4-FFF2-40B4-BE49-F238E27FC236}">
                <a16:creationId xmlns:a16="http://schemas.microsoft.com/office/drawing/2014/main" id="{C37A52FF-D5E8-CE91-3EDA-24956EE98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714" y="3104140"/>
            <a:ext cx="2512244" cy="2377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9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580577"/>
            <a:ext cx="10015695" cy="1323439"/>
          </a:xfrm>
          <a:prstGeom prst="rect">
            <a:avLst/>
          </a:prstGeom>
          <a:noFill/>
        </p:spPr>
        <p:txBody>
          <a:bodyPr wrap="square" rtlCol="0">
            <a:spAutoFit/>
          </a:bodyPr>
          <a:lstStyle/>
          <a:p>
            <a:r>
              <a:rPr lang="ja-JP" altLang="en-US" sz="2000" b="1" dirty="0">
                <a:solidFill>
                  <a:srgbClr val="FF0000"/>
                </a:solidFill>
                <a:latin typeface="Noto Sans JP"/>
              </a:rPr>
              <a:t>コーポレートベンチャーキャピタル（</a:t>
            </a:r>
            <a:r>
              <a:rPr lang="en-US" altLang="ja-JP" sz="2000" b="1" dirty="0">
                <a:solidFill>
                  <a:srgbClr val="FF0000"/>
                </a:solidFill>
                <a:latin typeface="Noto Sans JP"/>
              </a:rPr>
              <a:t>Corporate Venture Capital</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投資会社ではない事業会社が未上場のベンチャ企業やスタートアップに出資を行うこと。</a:t>
            </a:r>
            <a:r>
              <a:rPr lang="en-US" altLang="ja-JP" sz="2000" dirty="0">
                <a:latin typeface="Noto Sans JP"/>
              </a:rPr>
              <a:t>CVC</a:t>
            </a:r>
            <a:r>
              <a:rPr lang="ja-JP" altLang="en-US" sz="2000" dirty="0">
                <a:latin typeface="Noto Sans JP"/>
              </a:rPr>
              <a:t>とも呼ばれる。</a:t>
            </a:r>
          </a:p>
        </p:txBody>
      </p:sp>
    </p:spTree>
    <p:extLst>
      <p:ext uri="{BB962C8B-B14F-4D97-AF65-F5344CB8AC3E}">
        <p14:creationId xmlns:p14="http://schemas.microsoft.com/office/powerpoint/2010/main" val="793106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598488"/>
            <a:ext cx="10015695" cy="2246769"/>
          </a:xfrm>
          <a:prstGeom prst="rect">
            <a:avLst/>
          </a:prstGeom>
          <a:noFill/>
        </p:spPr>
        <p:txBody>
          <a:bodyPr wrap="square" rtlCol="0">
            <a:spAutoFit/>
          </a:bodyPr>
          <a:lstStyle/>
          <a:p>
            <a:r>
              <a:rPr lang="en-US" altLang="ja-JP" sz="2000" b="1" dirty="0">
                <a:solidFill>
                  <a:srgbClr val="FF0000"/>
                </a:solidFill>
                <a:latin typeface="Noto Sans JP"/>
              </a:rPr>
              <a:t>BYOD</a:t>
            </a:r>
            <a:r>
              <a:rPr lang="ja-JP" altLang="en-US" sz="2000" b="1" dirty="0">
                <a:solidFill>
                  <a:srgbClr val="FF0000"/>
                </a:solidFill>
                <a:latin typeface="Noto Sans JP"/>
              </a:rPr>
              <a:t>（</a:t>
            </a:r>
            <a:r>
              <a:rPr lang="en-US" altLang="ja-JP" sz="2000" b="1" dirty="0">
                <a:solidFill>
                  <a:srgbClr val="FF0000"/>
                </a:solidFill>
                <a:latin typeface="Noto Sans JP"/>
              </a:rPr>
              <a:t>Bring Your Own Device</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従業員が個人的に所有する</a:t>
            </a:r>
            <a:r>
              <a:rPr lang="en-US" altLang="ja-JP" sz="2000" dirty="0">
                <a:latin typeface="Noto Sans JP"/>
              </a:rPr>
              <a:t>PC</a:t>
            </a:r>
            <a:r>
              <a:rPr lang="ja-JP" altLang="en-US" sz="2000" dirty="0">
                <a:latin typeface="Noto Sans JP"/>
              </a:rPr>
              <a:t>やスマートフォンなどの情報端末を職場に持ち込み、組織の承認の下でそれを業務に使用すること。企業側は</a:t>
            </a:r>
            <a:r>
              <a:rPr lang="en-US" altLang="ja-JP" sz="2000" dirty="0">
                <a:latin typeface="Noto Sans JP"/>
              </a:rPr>
              <a:t>BYOD</a:t>
            </a:r>
            <a:r>
              <a:rPr lang="ja-JP" altLang="en-US" sz="2000" dirty="0">
                <a:latin typeface="Noto Sans JP"/>
              </a:rPr>
              <a:t>を導入することで、これまで従業員に支給していた情報機器を調達コストや通信費を削減できるなどのメリットがあるが、管理が不十分な端末を業務に使用することになるので情報漏えいやウイルス感染などのセキュリティリスクは増加する。</a:t>
            </a:r>
            <a:endParaRPr lang="en-US" altLang="ja-JP" sz="2000" dirty="0">
              <a:latin typeface="Noto Sans JP"/>
            </a:endParaRPr>
          </a:p>
        </p:txBody>
      </p:sp>
      <p:pic>
        <p:nvPicPr>
          <p:cNvPr id="167938" name="Picture 2">
            <a:extLst>
              <a:ext uri="{FF2B5EF4-FFF2-40B4-BE49-F238E27FC236}">
                <a16:creationId xmlns:a16="http://schemas.microsoft.com/office/drawing/2014/main" id="{A282191B-FA4C-5F1F-400D-38B227AB4B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8271" y="3615206"/>
            <a:ext cx="1589733" cy="2271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30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409755"/>
            <a:ext cx="10015695" cy="1631216"/>
          </a:xfrm>
          <a:prstGeom prst="rect">
            <a:avLst/>
          </a:prstGeom>
          <a:noFill/>
        </p:spPr>
        <p:txBody>
          <a:bodyPr wrap="square" rtlCol="0">
            <a:spAutoFit/>
          </a:bodyPr>
          <a:lstStyle/>
          <a:p>
            <a:r>
              <a:rPr lang="en-US" altLang="ja-JP" sz="2000" b="1" dirty="0">
                <a:solidFill>
                  <a:srgbClr val="FF0000"/>
                </a:solidFill>
                <a:latin typeface="Noto Sans JP"/>
              </a:rPr>
              <a:t>POS</a:t>
            </a:r>
            <a:r>
              <a:rPr lang="ja-JP" altLang="en-US" sz="2000" b="1" dirty="0">
                <a:solidFill>
                  <a:srgbClr val="FF0000"/>
                </a:solidFill>
                <a:latin typeface="Noto Sans JP"/>
              </a:rPr>
              <a:t>（</a:t>
            </a:r>
            <a:r>
              <a:rPr lang="en-US" altLang="ja-JP" sz="2000" b="1" dirty="0">
                <a:solidFill>
                  <a:srgbClr val="FF0000"/>
                </a:solidFill>
                <a:latin typeface="Noto Sans JP"/>
              </a:rPr>
              <a:t>Point Of Sale</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販売した情報をリアルタイムで情報システムに取り込む販売店の管理方法。主にスーパーマーケットやコンビニエンスストアなどの中～大規模なチェーン店舗で導入されている。販売時点情報管理ともいう。</a:t>
            </a:r>
          </a:p>
        </p:txBody>
      </p:sp>
    </p:spTree>
    <p:extLst>
      <p:ext uri="{BB962C8B-B14F-4D97-AF65-F5344CB8AC3E}">
        <p14:creationId xmlns:p14="http://schemas.microsoft.com/office/powerpoint/2010/main" val="34024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33130"/>
            <a:ext cx="10015695" cy="1938992"/>
          </a:xfrm>
          <a:prstGeom prst="rect">
            <a:avLst/>
          </a:prstGeom>
          <a:noFill/>
        </p:spPr>
        <p:txBody>
          <a:bodyPr wrap="square" rtlCol="0">
            <a:spAutoFit/>
          </a:bodyPr>
          <a:lstStyle/>
          <a:p>
            <a:r>
              <a:rPr lang="en-US" altLang="ja-JP" sz="2000" b="1" dirty="0">
                <a:solidFill>
                  <a:srgbClr val="FF0000"/>
                </a:solidFill>
                <a:latin typeface="Noto Sans JP"/>
              </a:rPr>
              <a:t>ITS</a:t>
            </a:r>
            <a:r>
              <a:rPr lang="ja-JP" altLang="en-US" sz="2000" b="1" dirty="0">
                <a:solidFill>
                  <a:srgbClr val="FF0000"/>
                </a:solidFill>
                <a:latin typeface="Noto Sans JP"/>
              </a:rPr>
              <a:t>（</a:t>
            </a:r>
            <a:r>
              <a:rPr lang="en-US" altLang="ja-JP" sz="2000" b="1" dirty="0">
                <a:solidFill>
                  <a:srgbClr val="FF0000"/>
                </a:solidFill>
                <a:latin typeface="Noto Sans JP"/>
              </a:rPr>
              <a:t>Intelligent Transport Systems</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情報通信技術を用いて、交通渋滞・事故・大気汚染などを解決するためのシステムのこと。情報通信や制御技術を活用して、人・車・道路の間で情報をやりとりして、安全運転の支援、ナビの高度化、交通管理・道路管理の効率化などといった高度な道路利用や道路利用の負荷軽減を図ることを目的とする。</a:t>
            </a:r>
          </a:p>
        </p:txBody>
      </p:sp>
      <p:pic>
        <p:nvPicPr>
          <p:cNvPr id="118786" name="Picture 2">
            <a:extLst>
              <a:ext uri="{FF2B5EF4-FFF2-40B4-BE49-F238E27FC236}">
                <a16:creationId xmlns:a16="http://schemas.microsoft.com/office/drawing/2014/main" id="{CF1C8DBB-2B60-4EDB-DE4B-9EB4A93F6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1392" y="3198672"/>
            <a:ext cx="3224631" cy="221728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008B12E6-3C60-A433-5037-2C4639AE0E43}"/>
              </a:ext>
            </a:extLst>
          </p:cNvPr>
          <p:cNvSpPr txBox="1"/>
          <p:nvPr/>
        </p:nvSpPr>
        <p:spPr>
          <a:xfrm>
            <a:off x="3802463" y="5458662"/>
            <a:ext cx="6094324" cy="276999"/>
          </a:xfrm>
          <a:prstGeom prst="rect">
            <a:avLst/>
          </a:prstGeom>
          <a:noFill/>
        </p:spPr>
        <p:txBody>
          <a:bodyPr wrap="square">
            <a:spAutoFit/>
          </a:bodyPr>
          <a:lstStyle/>
          <a:p>
            <a:r>
              <a:rPr lang="en-US" altLang="ja-JP" sz="1200" dirty="0">
                <a:hlinkClick r:id="rId4"/>
              </a:rPr>
              <a:t>ITS</a:t>
            </a:r>
            <a:r>
              <a:rPr lang="ja-JP" altLang="en-US" sz="1200" dirty="0">
                <a:hlinkClick r:id="rId4"/>
              </a:rPr>
              <a:t>とは </a:t>
            </a:r>
            <a:r>
              <a:rPr lang="en-US" altLang="ja-JP" sz="1200" dirty="0">
                <a:hlinkClick r:id="rId4"/>
              </a:rPr>
              <a:t>- </a:t>
            </a:r>
            <a:r>
              <a:rPr lang="ja-JP" altLang="en-US" sz="1200" dirty="0">
                <a:hlinkClick r:id="rId4"/>
              </a:rPr>
              <a:t>国総研高度道路交通システム研究室 </a:t>
            </a:r>
            <a:r>
              <a:rPr lang="en-US" altLang="ja-JP" sz="1200" dirty="0">
                <a:hlinkClick r:id="rId4"/>
              </a:rPr>
              <a:t>(nilim.go.jp)</a:t>
            </a:r>
            <a:endParaRPr lang="ja-JP" altLang="en-US" sz="1200" dirty="0"/>
          </a:p>
        </p:txBody>
      </p:sp>
    </p:spTree>
    <p:extLst>
      <p:ext uri="{BB962C8B-B14F-4D97-AF65-F5344CB8AC3E}">
        <p14:creationId xmlns:p14="http://schemas.microsoft.com/office/powerpoint/2010/main" val="52306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224049"/>
            <a:ext cx="10015695" cy="1323439"/>
          </a:xfrm>
          <a:prstGeom prst="rect">
            <a:avLst/>
          </a:prstGeom>
          <a:noFill/>
        </p:spPr>
        <p:txBody>
          <a:bodyPr wrap="square" rtlCol="0">
            <a:spAutoFit/>
          </a:bodyPr>
          <a:lstStyle/>
          <a:p>
            <a:r>
              <a:rPr lang="en-US" altLang="ja-JP" sz="2000" b="1" dirty="0">
                <a:solidFill>
                  <a:srgbClr val="FF0000"/>
                </a:solidFill>
                <a:latin typeface="Noto Sans JP"/>
              </a:rPr>
              <a:t>SFA</a:t>
            </a:r>
            <a:r>
              <a:rPr lang="ja-JP" altLang="en-US" sz="2000" b="1" dirty="0">
                <a:solidFill>
                  <a:srgbClr val="FF0000"/>
                </a:solidFill>
                <a:latin typeface="Noto Sans JP"/>
              </a:rPr>
              <a:t>（</a:t>
            </a:r>
            <a:r>
              <a:rPr lang="en-US" altLang="ja-JP" sz="2000" b="1" dirty="0">
                <a:solidFill>
                  <a:srgbClr val="FF0000"/>
                </a:solidFill>
                <a:latin typeface="Noto Sans JP"/>
              </a:rPr>
              <a:t>Sales Force Automation</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営業活動にモバイル技術やインターネット技術といった</a:t>
            </a:r>
            <a:r>
              <a:rPr lang="en-US" altLang="ja-JP" sz="2000" dirty="0">
                <a:latin typeface="Noto Sans JP"/>
              </a:rPr>
              <a:t>IT</a:t>
            </a:r>
            <a:r>
              <a:rPr lang="ja-JP" altLang="en-US" sz="2000" dirty="0">
                <a:latin typeface="Noto Sans JP"/>
              </a:rPr>
              <a:t>を活用して、営業の質と効率を高め売上や利益の増加につなげようとする仕組み、またはそのシステムのこと。</a:t>
            </a:r>
          </a:p>
        </p:txBody>
      </p:sp>
      <p:graphicFrame>
        <p:nvGraphicFramePr>
          <p:cNvPr id="2" name="図表 1">
            <a:extLst>
              <a:ext uri="{FF2B5EF4-FFF2-40B4-BE49-F238E27FC236}">
                <a16:creationId xmlns:a16="http://schemas.microsoft.com/office/drawing/2014/main" id="{3FF588DB-0DD6-46E0-7FC6-AE21D8E8F6BA}"/>
              </a:ext>
            </a:extLst>
          </p:cNvPr>
          <p:cNvGraphicFramePr/>
          <p:nvPr>
            <p:extLst>
              <p:ext uri="{D42A27DB-BD31-4B8C-83A1-F6EECF244321}">
                <p14:modId xmlns:p14="http://schemas.microsoft.com/office/powerpoint/2010/main" val="4235993227"/>
              </p:ext>
            </p:extLst>
          </p:nvPr>
        </p:nvGraphicFramePr>
        <p:xfrm>
          <a:off x="2936352" y="2642716"/>
          <a:ext cx="5886101" cy="3686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94081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435066"/>
            <a:ext cx="10015695" cy="1631216"/>
          </a:xfrm>
          <a:prstGeom prst="rect">
            <a:avLst/>
          </a:prstGeom>
          <a:noFill/>
        </p:spPr>
        <p:txBody>
          <a:bodyPr wrap="square" rtlCol="0">
            <a:spAutoFit/>
          </a:bodyPr>
          <a:lstStyle/>
          <a:p>
            <a:r>
              <a:rPr lang="ja-JP" altLang="en-US" sz="2000" b="1" dirty="0">
                <a:solidFill>
                  <a:srgbClr val="FF0000"/>
                </a:solidFill>
                <a:latin typeface="Noto Sans JP"/>
              </a:rPr>
              <a:t>トレーサビリティー</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元は流通業界から生まれた言葉で、対象とする物品（とその部品や原材料）の生産から販売に至るまでの流通履歴を確認できる状態にあることをいう。追跡可能性ともいう。</a:t>
            </a:r>
          </a:p>
        </p:txBody>
      </p:sp>
      <p:pic>
        <p:nvPicPr>
          <p:cNvPr id="122882" name="Picture 2" descr="食品トレーサビリティの流れ図">
            <a:extLst>
              <a:ext uri="{FF2B5EF4-FFF2-40B4-BE49-F238E27FC236}">
                <a16:creationId xmlns:a16="http://schemas.microsoft.com/office/drawing/2014/main" id="{8C12756E-E9AF-1B4C-D267-72C2405B7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536" y="3066282"/>
            <a:ext cx="5701288" cy="194010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C84A41FD-3E1A-398A-3A17-B5FE2AB3951B}"/>
              </a:ext>
            </a:extLst>
          </p:cNvPr>
          <p:cNvSpPr txBox="1"/>
          <p:nvPr/>
        </p:nvSpPr>
        <p:spPr>
          <a:xfrm>
            <a:off x="4474030" y="5145935"/>
            <a:ext cx="3956537" cy="276999"/>
          </a:xfrm>
          <a:prstGeom prst="rect">
            <a:avLst/>
          </a:prstGeom>
          <a:noFill/>
        </p:spPr>
        <p:txBody>
          <a:bodyPr wrap="square">
            <a:spAutoFit/>
          </a:bodyPr>
          <a:lstStyle/>
          <a:p>
            <a:r>
              <a:rPr lang="ja-JP" altLang="en-US" sz="1200" dirty="0">
                <a:hlinkClick r:id="rId4"/>
              </a:rPr>
              <a:t>トレーサビリティ関係：農林水産省 </a:t>
            </a:r>
            <a:r>
              <a:rPr lang="en-US" altLang="ja-JP" sz="1200" dirty="0">
                <a:hlinkClick r:id="rId4"/>
              </a:rPr>
              <a:t>(maff.go.jp)</a:t>
            </a:r>
            <a:endParaRPr lang="ja-JP" altLang="en-US" sz="1200" dirty="0"/>
          </a:p>
        </p:txBody>
      </p:sp>
    </p:spTree>
    <p:extLst>
      <p:ext uri="{BB962C8B-B14F-4D97-AF65-F5344CB8AC3E}">
        <p14:creationId xmlns:p14="http://schemas.microsoft.com/office/powerpoint/2010/main" val="346586142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1601</TotalTime>
  <Words>3199</Words>
  <Application>Microsoft Office PowerPoint</Application>
  <PresentationFormat>ワイド画面</PresentationFormat>
  <Paragraphs>252</Paragraphs>
  <Slides>50</Slides>
  <Notes>50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50</vt:i4>
      </vt:variant>
    </vt:vector>
  </HeadingPairs>
  <TitlesOfParts>
    <vt:vector size="57" baseType="lpstr">
      <vt:lpstr>Google Sans</vt:lpstr>
      <vt:lpstr>Noto Sans JP</vt:lpstr>
      <vt:lpstr>Roobert PRO</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旭化成グループ</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矢野　雅也(Yano, Masaya)</dc:creator>
  <cp:lastModifiedBy>矢野　雅也(Yano, Masaya)</cp:lastModifiedBy>
  <cp:revision>600</cp:revision>
  <dcterms:created xsi:type="dcterms:W3CDTF">2023-10-19T04:21:29Z</dcterms:created>
  <dcterms:modified xsi:type="dcterms:W3CDTF">2023-12-28T07:31:06Z</dcterms:modified>
</cp:coreProperties>
</file>